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4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1.xml" ContentType="application/vnd.openxmlformats-officedocument.themeOverride+xml"/>
  <Override PartName="/ppt/charts/chart12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3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6.xml" ContentType="application/vnd.openxmlformats-officedocument.presentationml.notesSlide+xml"/>
  <Override PartName="/ppt/charts/chart18.xml" ContentType="application/vnd.openxmlformats-officedocument.drawingml.chart+xml"/>
  <Override PartName="/ppt/notesSlides/notesSlide7.xml" ContentType="application/vnd.openxmlformats-officedocument.presentationml.notesSlide+xml"/>
  <Override PartName="/ppt/charts/chart19.xml" ContentType="application/vnd.openxmlformats-officedocument.drawingml.chart+xml"/>
  <Override PartName="/ppt/drawings/drawing6.xml" ContentType="application/vnd.openxmlformats-officedocument.drawingml.chartshapes+xml"/>
  <Override PartName="/ppt/charts/chart2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22.xml" ContentType="application/vnd.openxmlformats-officedocument.drawingml.chart+xml"/>
  <Override PartName="/ppt/notesSlides/notesSlide11.xml" ContentType="application/vnd.openxmlformats-officedocument.presentationml.notesSlide+xml"/>
  <Override PartName="/ppt/charts/chart23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notesSlides/notesSlide13.xml" ContentType="application/vnd.openxmlformats-officedocument.presentationml.notesSlide+xml"/>
  <Override PartName="/ppt/charts/chart26.xml" ContentType="application/vnd.openxmlformats-officedocument.drawingml.chart+xml"/>
  <Override PartName="/ppt/drawings/drawing7.xml" ContentType="application/vnd.openxmlformats-officedocument.drawingml.chartshapes+xml"/>
  <Override PartName="/ppt/charts/chart27.xml" ContentType="application/vnd.openxmlformats-officedocument.drawingml.chart+xml"/>
  <Override PartName="/ppt/drawings/drawing8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28.xml" ContentType="application/vnd.openxmlformats-officedocument.drawingml.chart+xml"/>
  <Override PartName="/ppt/drawings/drawing9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2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0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30.xml" ContentType="application/vnd.openxmlformats-officedocument.drawingml.chart+xml"/>
  <Override PartName="/ppt/notesSlides/notesSlide17.xml" ContentType="application/vnd.openxmlformats-officedocument.presentationml.notesSlide+xml"/>
  <Override PartName="/ppt/charts/chart31.xml" ContentType="application/vnd.openxmlformats-officedocument.drawingml.chart+xml"/>
  <Override PartName="/ppt/notesSlides/notesSlide18.xml" ContentType="application/vnd.openxmlformats-officedocument.presentationml.notesSlide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9.xml" ContentType="application/vnd.openxmlformats-officedocument.presentationml.notesSlide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856" r:id="rId3"/>
    <p:sldMasterId id="2147483868" r:id="rId4"/>
  </p:sldMasterIdLst>
  <p:notesMasterIdLst>
    <p:notesMasterId r:id="rId30"/>
  </p:notesMasterIdLst>
  <p:sldIdLst>
    <p:sldId id="557" r:id="rId5"/>
    <p:sldId id="555" r:id="rId6"/>
    <p:sldId id="523" r:id="rId7"/>
    <p:sldId id="522" r:id="rId8"/>
    <p:sldId id="561" r:id="rId9"/>
    <p:sldId id="463" r:id="rId10"/>
    <p:sldId id="464" r:id="rId11"/>
    <p:sldId id="562" r:id="rId12"/>
    <p:sldId id="496" r:id="rId13"/>
    <p:sldId id="453" r:id="rId14"/>
    <p:sldId id="461" r:id="rId15"/>
    <p:sldId id="536" r:id="rId16"/>
    <p:sldId id="529" r:id="rId17"/>
    <p:sldId id="504" r:id="rId18"/>
    <p:sldId id="509" r:id="rId19"/>
    <p:sldId id="505" r:id="rId20"/>
    <p:sldId id="540" r:id="rId21"/>
    <p:sldId id="541" r:id="rId22"/>
    <p:sldId id="542" r:id="rId23"/>
    <p:sldId id="543" r:id="rId24"/>
    <p:sldId id="544" r:id="rId25"/>
    <p:sldId id="545" r:id="rId26"/>
    <p:sldId id="546" r:id="rId27"/>
    <p:sldId id="547" r:id="rId28"/>
    <p:sldId id="548" r:id="rId29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t-PC-1173-01" initials="A" lastIdx="2" clrIdx="0"/>
  <p:cmAuthor id="2" name="ART PC Office 67" initials="APO6" lastIdx="1" clrIdx="1">
    <p:extLst>
      <p:ext uri="{19B8F6BF-5375-455C-9EA6-DF929625EA0E}">
        <p15:presenceInfo xmlns:p15="http://schemas.microsoft.com/office/powerpoint/2012/main" userId="ART PC Office 6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8EE0"/>
    <a:srgbClr val="FF00FF"/>
    <a:srgbClr val="66FF66"/>
    <a:srgbClr val="04D9D3"/>
    <a:srgbClr val="9CDC57"/>
    <a:srgbClr val="A8F0BA"/>
    <a:srgbClr val="B4E5BC"/>
    <a:srgbClr val="FFFF99"/>
    <a:srgbClr val="92D050"/>
    <a:srgbClr val="4584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05" autoAdjust="0"/>
    <p:restoredTop sz="96404" autoAdjust="0"/>
  </p:normalViewPr>
  <p:slideViewPr>
    <p:cSldViewPr snapToGrid="0">
      <p:cViewPr varScale="1">
        <p:scale>
          <a:sx n="115" d="100"/>
          <a:sy n="115" d="100"/>
        </p:scale>
        <p:origin x="1452" y="126"/>
      </p:cViewPr>
      <p:guideLst>
        <p:guide orient="horz" pos="2160"/>
        <p:guide pos="2880"/>
        <p:guide orient="horz" pos="21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6966"/>
    </p:cViewPr>
  </p:sorterViewPr>
  <p:notesViewPr>
    <p:cSldViewPr snapToGrid="0">
      <p:cViewPr varScale="1">
        <p:scale>
          <a:sx n="87" d="100"/>
          <a:sy n="87" d="100"/>
        </p:scale>
        <p:origin x="393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image" Target="../media/image26.png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3.xlsx"/><Relationship Id="rId1" Type="http://schemas.openxmlformats.org/officeDocument/2006/relationships/image" Target="../media/image32.jpg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4.xlsx"/><Relationship Id="rId1" Type="http://schemas.openxmlformats.org/officeDocument/2006/relationships/image" Target="../media/image33.jpg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9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0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1.xlsx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2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25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27.xlsx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0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3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1.xlsx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3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4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Прибыль организаций</a:t>
            </a:r>
          </a:p>
        </c:rich>
      </c:tx>
      <c:layout>
        <c:manualLayout>
          <c:xMode val="edge"/>
          <c:yMode val="edge"/>
          <c:x val="0.24048371924282883"/>
          <c:y val="4.186489998986341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474195008193683"/>
          <c:y val="0.30638555100554049"/>
          <c:w val="0.81319664692996929"/>
          <c:h val="0.577640022844390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Прибыль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-3.0152320324271847E-3"/>
                  <c:y val="1.5699337496198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127066880479567"/>
                      <c:h val="0.105133230099544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772-48DC-A47D-946364C1CDA1}"/>
                </c:ext>
              </c:extLst>
            </c:dLbl>
            <c:dLbl>
              <c:idx val="1"/>
              <c:layout>
                <c:manualLayout>
                  <c:x val="1.055372761458203E-2"/>
                  <c:y val="4.97137446257582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2719200566411"/>
                      <c:h val="0.147861799679749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58A-4A3A-B3A8-1044DD04B4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- февраль 2025 года</c:v>
                </c:pt>
                <c:pt idx="1">
                  <c:v>январь - февраль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176501.8</c:v>
                </c:pt>
                <c:pt idx="1">
                  <c:v>24635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94-43CC-8287-F07BE6F114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0962368"/>
        <c:axId val="1680965632"/>
      </c:barChart>
      <c:catAx>
        <c:axId val="1680962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100" b="1"/>
            </a:pPr>
            <a:endParaRPr lang="ru-RU"/>
          </a:p>
        </c:txPr>
        <c:crossAx val="1680965632"/>
        <c:crosses val="autoZero"/>
        <c:auto val="1"/>
        <c:lblAlgn val="ctr"/>
        <c:lblOffset val="100"/>
        <c:noMultiLvlLbl val="0"/>
      </c:catAx>
      <c:valAx>
        <c:axId val="1680965632"/>
        <c:scaling>
          <c:orientation val="minMax"/>
          <c:max val="18000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1680962368"/>
        <c:crosses val="autoZero"/>
        <c:crossBetween val="between"/>
        <c:majorUnit val="60000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8075142984750325"/>
          <c:w val="0.94826836019589145"/>
          <c:h val="0.718917294191081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Надой молока на 1 корову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invertIfNegative val="0"/>
          <c:dLbls>
            <c:dLbl>
              <c:idx val="0"/>
              <c:layout>
                <c:manualLayout>
                  <c:x val="-3.2775715383404772E-3"/>
                  <c:y val="-0.378884003938985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29B-41E1-8521-8022FA736D55}"/>
                </c:ext>
              </c:extLst>
            </c:dLbl>
            <c:dLbl>
              <c:idx val="1"/>
              <c:layout>
                <c:manualLayout>
                  <c:x val="-5.7027004508474724E-4"/>
                  <c:y val="-0.3329367464878174"/>
                </c:manualLayout>
              </c:layout>
              <c:tx>
                <c:rich>
                  <a:bodyPr/>
                  <a:lstStyle/>
                  <a:p>
                    <a:fld id="{CC7C240A-C17F-440C-96BB-7EBB0356AEE8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29B-41E1-8521-8022FA736D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1900</c:v>
                </c:pt>
                <c:pt idx="1">
                  <c:v>1637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64-49D5-BBA2-07242C62A2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90893568"/>
        <c:axId val="1790892480"/>
      </c:barChart>
      <c:catAx>
        <c:axId val="1790893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790892480"/>
        <c:crosses val="autoZero"/>
        <c:auto val="1"/>
        <c:lblAlgn val="ctr"/>
        <c:lblOffset val="100"/>
        <c:noMultiLvlLbl val="0"/>
      </c:catAx>
      <c:valAx>
        <c:axId val="1790892480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90893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417812177665409E-2"/>
          <c:y val="0.10601583011500125"/>
          <c:w val="0.88033152632879508"/>
          <c:h val="0.649000866100814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КРС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</c:spPr>
          <c:invertIfNegative val="0"/>
          <c:dLbls>
            <c:dLbl>
              <c:idx val="0"/>
              <c:layout>
                <c:manualLayout>
                  <c:x val="3.1250587901874502E-2"/>
                  <c:y val="-3.2825071763944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486-4B68-A917-906215EA767A}"/>
                </c:ext>
              </c:extLst>
            </c:dLbl>
            <c:dLbl>
              <c:idx val="1"/>
              <c:layout>
                <c:manualLayout>
                  <c:x val="2.1754948540759274E-2"/>
                  <c:y val="-2.2601372448249144E-2"/>
                </c:manualLayout>
              </c:layout>
              <c:tx>
                <c:rich>
                  <a:bodyPr/>
                  <a:lstStyle/>
                  <a:p>
                    <a:fld id="{9C29FC28-00B6-419A-B2E4-A10605C3CDB3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360-46FF-8690-368FD09D08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01.04.2025</c:v>
                </c:pt>
                <c:pt idx="1">
                  <c:v>на 01.04.2026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929</c:v>
                </c:pt>
                <c:pt idx="1">
                  <c:v>807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C2-44AC-9409-0C9FDE5798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коров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543383972292858E-2"/>
                  <c:y val="-2.7950612128500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486-4B68-A917-906215EA767A}"/>
                </c:ext>
              </c:extLst>
            </c:dLbl>
            <c:dLbl>
              <c:idx val="1"/>
              <c:layout>
                <c:manualLayout>
                  <c:x val="2.8486108928077535E-2"/>
                  <c:y val="-2.3550932537862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486-4B68-A917-906215EA76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01.04.2025</c:v>
                </c:pt>
                <c:pt idx="1">
                  <c:v>на 01.04.2026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308</c:v>
                </c:pt>
                <c:pt idx="1">
                  <c:v>306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C2-44AC-9409-0C9FDE5798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1790884864"/>
        <c:axId val="1790885952"/>
        <c:axId val="0"/>
      </c:bar3DChart>
      <c:catAx>
        <c:axId val="1790884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790885952"/>
        <c:crosses val="autoZero"/>
        <c:auto val="1"/>
        <c:lblAlgn val="ctr"/>
        <c:lblOffset val="100"/>
        <c:noMultiLvlLbl val="0"/>
      </c:catAx>
      <c:valAx>
        <c:axId val="1790885952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17908848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3888616136133898"/>
          <c:y val="0.88473284698764154"/>
          <c:w val="0.31708954132426753"/>
          <c:h val="9.089485483513772E-2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817580362165153"/>
          <c:y val="0.14338995603021604"/>
          <c:w val="0.63638129721288139"/>
          <c:h val="0.848390390860148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4D8EE0"/>
            </a:solidFill>
            <a:ln>
              <a:noFill/>
            </a:ln>
            <a:effectLst>
              <a:outerShdw blurRad="40005" dist="22984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r"/>
            </a:scene3d>
            <a:sp3d prstMaterial="matte">
              <a:bevelT w="19050" h="38100"/>
            </a:sp3d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FC3-406B-8799-A8CDF7F2E2BD}"/>
              </c:ext>
            </c:extLst>
          </c:dPt>
          <c:dPt>
            <c:idx val="2"/>
            <c:invertIfNegative val="0"/>
            <c:bubble3D val="0"/>
            <c:spPr>
              <a:solidFill>
                <a:srgbClr val="4D8EE0"/>
              </a:soli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>
              <c:ext xmlns:c16="http://schemas.microsoft.com/office/drawing/2014/chart" uri="{C3380CC4-5D6E-409C-BE32-E72D297353CC}">
                <c16:uniqueId val="{00000004-FFC3-406B-8799-A8CDF7F2E2BD}"/>
              </c:ext>
            </c:extLst>
          </c:dPt>
          <c:dPt>
            <c:idx val="3"/>
            <c:invertIfNegative val="0"/>
            <c:bubble3D val="0"/>
            <c:spPr>
              <a:solidFill>
                <a:srgbClr val="4D8EE0"/>
              </a:soli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>
              <c:ext xmlns:c16="http://schemas.microsoft.com/office/drawing/2014/chart" uri="{C3380CC4-5D6E-409C-BE32-E72D297353CC}">
                <c16:uniqueId val="{00000006-FFC3-406B-8799-A8CDF7F2E2BD}"/>
              </c:ext>
            </c:extLst>
          </c:dPt>
          <c:dPt>
            <c:idx val="4"/>
            <c:invertIfNegative val="0"/>
            <c:bubble3D val="0"/>
            <c:spPr>
              <a:solidFill>
                <a:srgbClr val="4D8EE0"/>
              </a:soli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>
              <c:ext xmlns:c16="http://schemas.microsoft.com/office/drawing/2014/chart" uri="{C3380CC4-5D6E-409C-BE32-E72D297353CC}">
                <c16:uniqueId val="{00000008-FFC3-406B-8799-A8CDF7F2E2BD}"/>
              </c:ext>
            </c:extLst>
          </c:dPt>
          <c:dPt>
            <c:idx val="5"/>
            <c:invertIfNegative val="0"/>
            <c:bubble3D val="0"/>
            <c:spPr>
              <a:solidFill>
                <a:srgbClr val="4D8EE0"/>
              </a:soli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>
              <c:ext xmlns:c16="http://schemas.microsoft.com/office/drawing/2014/chart" uri="{C3380CC4-5D6E-409C-BE32-E72D297353CC}">
                <c16:uniqueId val="{0000000A-FFC3-406B-8799-A8CDF7F2E2BD}"/>
              </c:ext>
            </c:extLst>
          </c:dPt>
          <c:dLbls>
            <c:dLbl>
              <c:idx val="0"/>
              <c:layout>
                <c:manualLayout>
                  <c:x val="2.074427693942412E-3"/>
                  <c:y val="3.117915641477885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FC3-406B-8799-A8CDF7F2E2BD}"/>
                </c:ext>
              </c:extLst>
            </c:dLbl>
            <c:dLbl>
              <c:idx val="1"/>
              <c:layout>
                <c:manualLayout>
                  <c:x val="1.4798165481784743E-3"/>
                  <c:y val="3.11791564147800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FC3-406B-8799-A8CDF7F2E2BD}"/>
                </c:ext>
              </c:extLst>
            </c:dLbl>
            <c:dLbl>
              <c:idx val="2"/>
              <c:layout>
                <c:manualLayout>
                  <c:x val="-1.7222269959884684E-3"/>
                  <c:y val="-1.1432225286043946E-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FC3-406B-8799-A8CDF7F2E2BD}"/>
                </c:ext>
              </c:extLst>
            </c:dLbl>
            <c:dLbl>
              <c:idx val="3"/>
              <c:layout>
                <c:manualLayout>
                  <c:x val="1.3666993207574357E-3"/>
                  <c:y val="-5.3053666938844351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FFC3-406B-8799-A8CDF7F2E2BD}"/>
                </c:ext>
              </c:extLst>
            </c:dLbl>
            <c:dLbl>
              <c:idx val="4"/>
              <c:layout>
                <c:manualLayout>
                  <c:x val="8.9972681474476189E-4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FFC3-406B-8799-A8CDF7F2E2BD}"/>
                </c:ext>
              </c:extLst>
            </c:dLbl>
            <c:dLbl>
              <c:idx val="5"/>
              <c:layout>
                <c:manualLayout>
                  <c:x val="-2.6699948404984575E-8"/>
                  <c:y val="1.04195096978013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8599747236255938E-2"/>
                      <c:h val="6.633754507600224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FFC3-406B-8799-A8CDF7F2E2BD}"/>
                </c:ext>
              </c:extLst>
            </c:dLbl>
            <c:dLbl>
              <c:idx val="6"/>
              <c:layout>
                <c:manualLayout>
                  <c:x val="3.240011622646115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0A7-4D2B-AA63-92D7B9A306CA}"/>
                </c:ext>
              </c:extLst>
            </c:dLbl>
            <c:spPr>
              <a:solidFill>
                <a:prstClr val="black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прочие</c:v>
                </c:pt>
                <c:pt idx="1">
                  <c:v>культура и спорт</c:v>
                </c:pt>
                <c:pt idx="2">
                  <c:v>образование</c:v>
                </c:pt>
                <c:pt idx="3">
                  <c:v>строительство</c:v>
                </c:pt>
                <c:pt idx="4">
                  <c:v>сельское хозяйство</c:v>
                </c:pt>
                <c:pt idx="5">
                  <c:v>обрабатывающее                                                           производство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5.8</c:v>
                </c:pt>
                <c:pt idx="1">
                  <c:v>4.3</c:v>
                </c:pt>
                <c:pt idx="2">
                  <c:v>5.5</c:v>
                </c:pt>
                <c:pt idx="3">
                  <c:v>14.6</c:v>
                </c:pt>
                <c:pt idx="4">
                  <c:v>19.8</c:v>
                </c:pt>
                <c:pt idx="5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FC3-406B-8799-A8CDF7F2E2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90887040"/>
        <c:axId val="1790887584"/>
      </c:barChart>
      <c:catAx>
        <c:axId val="1790887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90887584"/>
        <c:crosses val="autoZero"/>
        <c:auto val="1"/>
        <c:lblAlgn val="ctr"/>
        <c:lblOffset val="100"/>
        <c:noMultiLvlLbl val="0"/>
      </c:catAx>
      <c:valAx>
        <c:axId val="1790887584"/>
        <c:scaling>
          <c:orientation val="minMax"/>
        </c:scaling>
        <c:delete val="1"/>
        <c:axPos val="b"/>
        <c:numFmt formatCode="0.0" sourceLinked="1"/>
        <c:majorTickMark val="none"/>
        <c:minorTickMark val="none"/>
        <c:tickLblPos val="nextTo"/>
        <c:crossAx val="179088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126717556219695"/>
          <c:y val="0.19988157562765416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7150"/>
            </a:sp3d>
          </c:spPr>
          <c:explosion val="4"/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black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1-5982-438D-ABC0-9F1966ED1C52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3-5982-438D-ABC0-9F1966ED1C52}"/>
              </c:ext>
            </c:extLst>
          </c:dPt>
          <c:dLbls>
            <c:dLbl>
              <c:idx val="0"/>
              <c:layout>
                <c:manualLayout>
                  <c:x val="0.11377783827651322"/>
                  <c:y val="0.2066568289122562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7E13F6AD-6DBE-4935-8636-EE0CDD260741}" type="PERCENTAGE">
                      <a:rPr lang="en-US" sz="1400"/>
                      <a:pPr>
                        <a:defRPr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prstClr val="black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982-438D-ABC0-9F1966ED1C52}"/>
                </c:ext>
              </c:extLst>
            </c:dLbl>
            <c:dLbl>
              <c:idx val="1"/>
              <c:layout>
                <c:manualLayout>
                  <c:x val="9.8232093338608106E-2"/>
                  <c:y val="-3.593940995354852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3446889A-D29D-45AF-A4F2-8A96444C799B}" type="PERCENTAGE">
                      <a:rPr lang="en-US" sz="1400"/>
                      <a:pPr>
                        <a:defRPr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prstClr val="black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42810236171121"/>
                      <c:h val="8.46309897220773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982-438D-ABC0-9F1966ED1C52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solidFill>
                  <a:prstClr val="black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Частные инвестиции</c:v>
                </c:pt>
                <c:pt idx="1">
                  <c:v>Бюджетные инвестиции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114012</c:v>
                </c:pt>
                <c:pt idx="1">
                  <c:v>10012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82-438D-ABC0-9F1966ED1C5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209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ООО ПСП "Вира"</a:t>
            </a:r>
          </a:p>
        </c:rich>
      </c:tx>
      <c:layout>
        <c:manualLayout>
          <c:xMode val="edge"/>
          <c:yMode val="edge"/>
          <c:x val="0.32032003190659097"/>
          <c:y val="2.033705058320896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836158316372594"/>
          <c:y val="0.22111458246593943"/>
          <c:w val="0.85163841683627406"/>
          <c:h val="0.673751673402981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ООО ПСП "Вира"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invertIfNegative val="0"/>
          <c:dLbls>
            <c:dLbl>
              <c:idx val="0"/>
              <c:layout>
                <c:manualLayout>
                  <c:x val="3.2303506234907073E-3"/>
                  <c:y val="3.0715752086549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60C-425E-BA7D-85E94BD97E24}"/>
                </c:ext>
              </c:extLst>
            </c:dLbl>
            <c:dLbl>
              <c:idx val="1"/>
              <c:layout>
                <c:manualLayout>
                  <c:x val="4.3605360856496045E-3"/>
                  <c:y val="3.2213808056674696E-2"/>
                </c:manualLayout>
              </c:layout>
              <c:tx>
                <c:rich>
                  <a:bodyPr/>
                  <a:lstStyle/>
                  <a:p>
                    <a:fld id="{FEFFDDB2-3408-4159-B7A9-5B32FB6750D7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54549432547319"/>
                      <c:h val="9.789767741274285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F0C8-473B-A13E-0A39AD6C51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51595</c:v>
                </c:pt>
                <c:pt idx="1">
                  <c:v>43844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1C-4C63-AD34-B93CF758C8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0883232"/>
        <c:axId val="1790888128"/>
      </c:barChart>
      <c:catAx>
        <c:axId val="1790883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88128"/>
        <c:crosses val="autoZero"/>
        <c:auto val="1"/>
        <c:lblAlgn val="ctr"/>
        <c:lblOffset val="100"/>
        <c:noMultiLvlLbl val="0"/>
      </c:catAx>
      <c:valAx>
        <c:axId val="1790888128"/>
        <c:scaling>
          <c:orientation val="minMax"/>
          <c:max val="60000"/>
          <c:min val="1200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83232"/>
        <c:crosses val="autoZero"/>
        <c:crossBetween val="between"/>
        <c:majorUnit val="12000"/>
        <c:minorUnit val="5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ЗАО "Первомайсксельстрой"</a:t>
            </a:r>
          </a:p>
        </c:rich>
      </c:tx>
      <c:layout>
        <c:manualLayout>
          <c:xMode val="edge"/>
          <c:yMode val="edge"/>
          <c:x val="0.22368100852140166"/>
          <c:y val="3.063522225058817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809123501710969"/>
          <c:y val="0.18681638281186702"/>
          <c:w val="0.84222044165022913"/>
          <c:h val="0.688550697165324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ЗАО "Первомайсксельстрой"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invertIfNegative val="0"/>
          <c:dLbls>
            <c:dLbl>
              <c:idx val="0"/>
              <c:layout>
                <c:manualLayout>
                  <c:x val="-2.5428670164465007E-7"/>
                  <c:y val="3.03535585929199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2E0-4CC9-9545-EF43B21F1CBA}"/>
                </c:ext>
              </c:extLst>
            </c:dLbl>
            <c:dLbl>
              <c:idx val="1"/>
              <c:layout>
                <c:manualLayout>
                  <c:x val="-1.1841147283308677E-16"/>
                  <c:y val="2.43063889113948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CEC-4A08-ADBC-EADF81F6E6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770.6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BD5-4A50-B82B-40DE8F4CA8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0888672"/>
        <c:axId val="1790889216"/>
      </c:barChart>
      <c:catAx>
        <c:axId val="17908886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89216"/>
        <c:crosses val="autoZero"/>
        <c:auto val="1"/>
        <c:lblAlgn val="ctr"/>
        <c:lblOffset val="100"/>
        <c:noMultiLvlLbl val="0"/>
      </c:catAx>
      <c:valAx>
        <c:axId val="1790889216"/>
        <c:scaling>
          <c:orientation val="minMax"/>
          <c:max val="840"/>
          <c:min val="12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88672"/>
        <c:crosses val="autoZero"/>
        <c:crossBetween val="between"/>
        <c:majorUnit val="1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платных услуг</a:t>
            </a:r>
          </a:p>
        </c:rich>
      </c:tx>
      <c:layout>
        <c:manualLayout>
          <c:xMode val="edge"/>
          <c:yMode val="edge"/>
          <c:x val="0.30779910214360795"/>
          <c:y val="4.7213801388833697E-4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70787071218976"/>
          <c:y val="0.21694883550014499"/>
          <c:w val="0.83254513818347753"/>
          <c:h val="0.692894569651945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платных услуг</c:v>
                </c:pt>
              </c:strCache>
            </c:strRef>
          </c:tx>
          <c:explosion val="25"/>
          <c:dPt>
            <c:idx val="0"/>
            <c:bubble3D val="0"/>
            <c:explosion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0-2CC1-4BFC-9FD7-4983CC30D4EB}"/>
              </c:ext>
            </c:extLst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2CC1-4BFC-9FD7-4983CC30D4EB}"/>
              </c:ext>
            </c:extLst>
          </c:dPt>
          <c:dPt>
            <c:idx val="4"/>
            <c:bubble3D val="0"/>
            <c:spPr>
              <a:solidFill>
                <a:srgbClr val="66FFFF"/>
              </a:solidFill>
            </c:spPr>
            <c:extLst>
              <c:ext xmlns:c16="http://schemas.microsoft.com/office/drawing/2014/chart" uri="{C3380CC4-5D6E-409C-BE32-E72D297353CC}">
                <c16:uniqueId val="{00000004-2CC1-4BFC-9FD7-4983CC30D4EB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2CC1-4BFC-9FD7-4983CC30D4EB}"/>
              </c:ext>
            </c:extLst>
          </c:dPt>
          <c:dPt>
            <c:idx val="6"/>
            <c:bubble3D val="0"/>
            <c:spPr>
              <a:solidFill>
                <a:srgbClr val="F7CE91"/>
              </a:solidFill>
            </c:spPr>
            <c:extLst>
              <c:ext xmlns:c16="http://schemas.microsoft.com/office/drawing/2014/chart" uri="{C3380CC4-5D6E-409C-BE32-E72D297353CC}">
                <c16:uniqueId val="{00000006-2CC1-4BFC-9FD7-4983CC30D4EB}"/>
              </c:ext>
            </c:extLst>
          </c:dPt>
          <c:dLbls>
            <c:dLbl>
              <c:idx val="0"/>
              <c:layout>
                <c:manualLayout>
                  <c:x val="-0.18099872397779082"/>
                  <c:y val="-0.26953062002005418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CC1-4BFC-9FD7-4983CC30D4EB}"/>
                </c:ext>
              </c:extLst>
            </c:dLbl>
            <c:dLbl>
              <c:idx val="1"/>
              <c:layout>
                <c:manualLayout>
                  <c:x val="-3.0876484667473603E-2"/>
                  <c:y val="7.901621163002142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CC1-4BFC-9FD7-4983CC30D4EB}"/>
                </c:ext>
              </c:extLst>
            </c:dLbl>
            <c:dLbl>
              <c:idx val="2"/>
              <c:layout>
                <c:manualLayout>
                  <c:x val="-6.4165563375798068E-2"/>
                  <c:y val="7.0534368296737718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E1-417F-AF50-F4E437EEFCC4}"/>
                </c:ext>
              </c:extLst>
            </c:dLbl>
            <c:dLbl>
              <c:idx val="3"/>
              <c:layout>
                <c:manualLayout>
                  <c:x val="-0.14878340444856591"/>
                  <c:y val="1.5824511909798267E-2"/>
                </c:manualLayout>
              </c:layout>
              <c:tx>
                <c:rich>
                  <a:bodyPr/>
                  <a:lstStyle/>
                  <a:p>
                    <a:pPr>
                      <a:defRPr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fld id="{2308CE62-D32F-4417-A478-A021490E705C}" type="CATEGORYNAME">
                      <a:rPr lang="ru-RU"/>
                      <a:pPr>
                        <a:defRPr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2,8%</a:t>
                    </a:r>
                  </a:p>
                </c:rich>
              </c:tx>
              <c:numFmt formatCode="0.0%" sourceLinked="0"/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9E1-417F-AF50-F4E437EEFCC4}"/>
                </c:ext>
              </c:extLst>
            </c:dLbl>
            <c:dLbl>
              <c:idx val="4"/>
              <c:layout>
                <c:manualLayout>
                  <c:x val="-0.11267523558862549"/>
                  <c:y val="-2.446102727459883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CC1-4BFC-9FD7-4983CC30D4EB}"/>
                </c:ext>
              </c:extLst>
            </c:dLbl>
            <c:dLbl>
              <c:idx val="5"/>
              <c:layout>
                <c:manualLayout>
                  <c:x val="1.4689047226001185E-2"/>
                  <c:y val="-2.5056037172687985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CC1-4BFC-9FD7-4983CC30D4EB}"/>
                </c:ext>
              </c:extLst>
            </c:dLbl>
            <c:dLbl>
              <c:idx val="6"/>
              <c:layout>
                <c:manualLayout>
                  <c:x val="0.14553565382152597"/>
                  <c:y val="-2.5185466096049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CC1-4BFC-9FD7-4983CC30D4EB}"/>
                </c:ext>
              </c:extLst>
            </c:dLbl>
            <c:dLbl>
              <c:idx val="7"/>
              <c:layout>
                <c:manualLayout>
                  <c:x val="0.23519524710118908"/>
                  <c:y val="2.712689994647542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D7C-4943-BA83-0AB8652604A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жил. ком. услуги</c:v>
                </c:pt>
                <c:pt idx="1">
                  <c:v>Услуги здравоохран.</c:v>
                </c:pt>
                <c:pt idx="2">
                  <c:v>Услуги образования</c:v>
                </c:pt>
                <c:pt idx="3">
                  <c:v>Прочие услуги</c:v>
                </c:pt>
                <c:pt idx="4">
                  <c:v>Услуги транспорта</c:v>
                </c:pt>
                <c:pt idx="5">
                  <c:v>Услуги культуры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43179</c:v>
                </c:pt>
                <c:pt idx="1">
                  <c:v>4523.5</c:v>
                </c:pt>
                <c:pt idx="2">
                  <c:v>2607.9</c:v>
                </c:pt>
                <c:pt idx="3" formatCode="0.0">
                  <c:v>1692</c:v>
                </c:pt>
                <c:pt idx="4">
                  <c:v>6067.7</c:v>
                </c:pt>
                <c:pt idx="5">
                  <c:v>1822.8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CC1-4BFC-9FD7-4983CC30D4EB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 душу населения в месяц</a:t>
            </a:r>
          </a:p>
        </c:rich>
      </c:tx>
      <c:layout>
        <c:manualLayout>
          <c:xMode val="edge"/>
          <c:yMode val="edge"/>
          <c:x val="0.24691717867799209"/>
          <c:y val="6.053550640279394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Объём платных услуг на душу населения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2.1563336215991054E-2"/>
                  <c:y val="-0.27008185676441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9F2-4593-B400-81D94709751E}"/>
                </c:ext>
              </c:extLst>
            </c:dLbl>
            <c:dLbl>
              <c:idx val="1"/>
              <c:layout>
                <c:manualLayout>
                  <c:x val="2.5157225585322764E-2"/>
                  <c:y val="-0.291036638464429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654982092809505"/>
                      <c:h val="0.114458672875436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A61-44BD-9EE5-B687A48EA1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янв.- март 2025</c:v>
                </c:pt>
                <c:pt idx="1">
                  <c:v>янв.- 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1027</c:v>
                </c:pt>
                <c:pt idx="1">
                  <c:v>1186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F2-4593-B400-81D9470975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90889760"/>
        <c:axId val="1790890304"/>
        <c:axId val="0"/>
      </c:bar3DChart>
      <c:catAx>
        <c:axId val="1790889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90304"/>
        <c:crosses val="autoZero"/>
        <c:auto val="1"/>
        <c:lblAlgn val="ctr"/>
        <c:lblOffset val="100"/>
        <c:noMultiLvlLbl val="0"/>
      </c:catAx>
      <c:valAx>
        <c:axId val="1790890304"/>
        <c:scaling>
          <c:orientation val="minMax"/>
          <c:max val="14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89760"/>
        <c:crosses val="autoZero"/>
        <c:crossBetween val="between"/>
        <c:majorUnit val="7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591897669189747"/>
          <c:y val="3.246418155913066E-2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услуг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630853972289772E-2"/>
                  <c:y val="-0.326779786445756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F1B-42B1-9635-340720A51C24}"/>
                </c:ext>
              </c:extLst>
            </c:dLbl>
            <c:dLbl>
              <c:idx val="1"/>
              <c:layout>
                <c:manualLayout>
                  <c:x val="3.7496247615094964E-2"/>
                  <c:y val="-0.34903021245825749"/>
                </c:manualLayout>
              </c:layout>
              <c:tx>
                <c:rich>
                  <a:bodyPr/>
                  <a:lstStyle/>
                  <a:p>
                    <a:fld id="{40D2C6BA-FDC5-4639-8BDC-2F78083665EA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074-428C-8585-352CE43A16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1675.4</c:v>
                </c:pt>
                <c:pt idx="1">
                  <c:v>1822.8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35-4CBB-9B43-31F4A72340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90890848"/>
        <c:axId val="1790891392"/>
        <c:axId val="0"/>
      </c:bar3DChart>
      <c:catAx>
        <c:axId val="1790890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91392"/>
        <c:crosses val="autoZero"/>
        <c:auto val="1"/>
        <c:lblAlgn val="ctr"/>
        <c:lblOffset val="100"/>
        <c:noMultiLvlLbl val="0"/>
      </c:catAx>
      <c:valAx>
        <c:axId val="1790891392"/>
        <c:scaling>
          <c:orientation val="minMax"/>
          <c:max val="2000"/>
          <c:min val="5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50" b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90848"/>
        <c:crosses val="autoZero"/>
        <c:crossBetween val="between"/>
        <c:majorUnit val="5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90891936"/>
        <c:axId val="1790894112"/>
        <c:axId val="0"/>
      </c:bar3DChart>
      <c:catAx>
        <c:axId val="1790891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94112"/>
        <c:crosses val="autoZero"/>
        <c:auto val="1"/>
        <c:lblAlgn val="ctr"/>
        <c:lblOffset val="100"/>
        <c:noMultiLvlLbl val="0"/>
      </c:catAx>
      <c:valAx>
        <c:axId val="1790894112"/>
        <c:scaling>
          <c:orientation val="minMax"/>
          <c:min val="0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91936"/>
        <c:crosses val="autoZero"/>
        <c:crossBetween val="between"/>
        <c:majorUnit val="4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Убыток организаций</a:t>
            </a:r>
          </a:p>
        </c:rich>
      </c:tx>
      <c:layout>
        <c:manualLayout>
          <c:xMode val="edge"/>
          <c:yMode val="edge"/>
          <c:x val="0.28002945252704253"/>
          <c:y val="1.08133050666689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3597126338450896"/>
          <c:y val="0.18391080630408516"/>
          <c:w val="0.83458548303859936"/>
          <c:h val="0.651234635610908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Убыток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9443253576891637E-3"/>
                  <c:y val="7.6238564742501973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rPr>
                      <a:t>5850,8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8F5-4D89-8920-40F20FF04A25}"/>
                </c:ext>
              </c:extLst>
            </c:dLbl>
            <c:dLbl>
              <c:idx val="1"/>
              <c:layout>
                <c:manualLayout>
                  <c:x val="2.9443253576891637E-3"/>
                  <c:y val="2.043408638144656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8812,3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8F5-4D89-8920-40F20FF04A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- февраль 2025 года</c:v>
                </c:pt>
                <c:pt idx="1">
                  <c:v>январь - февраль 2026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5850.8</c:v>
                </c:pt>
                <c:pt idx="1">
                  <c:v>8812.2999999999993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7E-4919-94B3-724C8FFEA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80957472"/>
        <c:axId val="1680969984"/>
      </c:barChart>
      <c:catAx>
        <c:axId val="16809574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0969984"/>
        <c:crosses val="autoZero"/>
        <c:auto val="1"/>
        <c:lblAlgn val="ctr"/>
        <c:lblOffset val="100"/>
        <c:noMultiLvlLbl val="0"/>
      </c:catAx>
      <c:valAx>
        <c:axId val="1680969984"/>
        <c:scaling>
          <c:orientation val="minMax"/>
          <c:max val="9000"/>
          <c:min val="3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0957472"/>
        <c:crosses val="autoZero"/>
        <c:crossBetween val="between"/>
        <c:majorUnit val="1000"/>
        <c:minorUnit val="3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126717556219695"/>
          <c:y val="0.19988157562765416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7150"/>
            </a:sp3d>
          </c:spPr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-4.6503745274882241E-2"/>
                  <c:y val="-2.492050614815445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45,8%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EBF-4F53-B306-AF28DB85214C}"/>
                </c:ext>
              </c:extLst>
            </c:dLbl>
            <c:dLbl>
              <c:idx val="1"/>
              <c:layout>
                <c:manualLayout>
                  <c:x val="2.0429591604236856E-3"/>
                  <c:y val="-2.54131674508026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27,1%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EBF-4F53-B306-AF28DB85214C}"/>
                </c:ext>
              </c:extLst>
            </c:dLbl>
            <c:dLbl>
              <c:idx val="2"/>
              <c:layout>
                <c:manualLayout>
                  <c:x val="1.4271867043812178E-2"/>
                  <c:y val="4.68347101575693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27,1%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EBF-4F53-B306-AF28DB85214C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электрон. Аукционы</c:v>
                </c:pt>
                <c:pt idx="1">
                  <c:v>закупки у ед.поставщика</c:v>
                </c:pt>
                <c:pt idx="2">
                  <c:v>эл.закупки у ед.поставщика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</c:v>
                </c:pt>
                <c:pt idx="1">
                  <c:v>13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82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8288715380289"/>
          <c:y val="0.19180938320209981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spPr>
              <a:solidFill>
                <a:srgbClr val="FFFF1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-3.0834144478067648E-3"/>
                  <c:y val="9.138269868914532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EBF-4F53-B306-AF28DB85214C}"/>
                </c:ext>
              </c:extLst>
            </c:dLbl>
            <c:dLbl>
              <c:idx val="1"/>
              <c:layout>
                <c:manualLayout>
                  <c:x val="2.0430663048894176E-3"/>
                  <c:y val="2.09022288509317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BF-4F53-B306-AF28DB85214C}"/>
                </c:ext>
              </c:extLst>
            </c:dLbl>
            <c:dLbl>
              <c:idx val="2"/>
              <c:layout>
                <c:manualLayout>
                  <c:x val="1.1409785966789713E-2"/>
                  <c:y val="1.73611111111111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BF-4F53-B306-AF28DB85214C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поступления из областного бюджета</c:v>
                </c:pt>
                <c:pt idx="2">
                  <c:v>неналоговые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111398.5</c:v>
                </c:pt>
                <c:pt idx="1">
                  <c:v>78930.7</c:v>
                </c:pt>
                <c:pt idx="2">
                  <c:v>8259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77"/>
        <c:holeSize val="53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190"/>
      <c:depthPercent val="11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448934240439316"/>
          <c:y val="2.9815057009291542E-2"/>
          <c:w val="0.58070898440904561"/>
          <c:h val="0.547286210888279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6600F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2F2D-46BD-93AA-D6837862FB17}"/>
              </c:ext>
            </c:extLst>
          </c:dPt>
          <c:dPt>
            <c:idx val="1"/>
            <c:bubble3D val="0"/>
            <c:spPr>
              <a:solidFill>
                <a:srgbClr val="72E52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2-2F2D-46BD-93AA-D6837862FB17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2F2D-46BD-93AA-D6837862FB17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4-2F2D-46BD-93AA-D6837862FB17}"/>
              </c:ext>
            </c:extLst>
          </c:dPt>
          <c:dPt>
            <c:idx val="4"/>
            <c:bubble3D val="0"/>
            <c:explosion val="8"/>
            <c:spPr>
              <a:solidFill>
                <a:srgbClr val="CB790B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1546-4FD2-93A6-8D0851741271}"/>
              </c:ext>
            </c:extLst>
          </c:dPt>
          <c:dPt>
            <c:idx val="5"/>
            <c:bubble3D val="0"/>
            <c:explosion val="8"/>
            <c:spPr>
              <a:solidFill>
                <a:srgbClr val="34BBB8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1546-4FD2-93A6-8D0851741271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A-1546-4FD2-93A6-8D0851741271}"/>
              </c:ext>
            </c:extLst>
          </c:dPt>
          <c:dPt>
            <c:idx val="7"/>
            <c:bubble3D val="0"/>
            <c:spPr>
              <a:solidFill>
                <a:srgbClr val="D5B8EA"/>
              </a:solidFill>
            </c:spPr>
            <c:extLst>
              <c:ext xmlns:c16="http://schemas.microsoft.com/office/drawing/2014/chart" uri="{C3380CC4-5D6E-409C-BE32-E72D297353CC}">
                <c16:uniqueId val="{0000000B-1546-4FD2-93A6-8D0851741271}"/>
              </c:ext>
            </c:extLst>
          </c:dPt>
          <c:dPt>
            <c:idx val="8"/>
            <c:bubble3D val="0"/>
            <c:explosion val="13"/>
            <c:spPr>
              <a:solidFill>
                <a:srgbClr val="66FF66"/>
              </a:solidFill>
            </c:spPr>
            <c:extLst>
              <c:ext xmlns:c16="http://schemas.microsoft.com/office/drawing/2014/chart" uri="{C3380CC4-5D6E-409C-BE32-E72D297353CC}">
                <c16:uniqueId val="{00000010-3BDC-43F8-A475-E6AC364276BF}"/>
              </c:ext>
            </c:extLst>
          </c:dPt>
          <c:dPt>
            <c:idx val="10"/>
            <c:bubble3D val="0"/>
            <c:explosion val="7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12-D76C-4F97-9301-4BEB951B1C73}"/>
              </c:ext>
            </c:extLst>
          </c:dPt>
          <c:dLbls>
            <c:dLbl>
              <c:idx val="0"/>
              <c:layout>
                <c:manualLayout>
                  <c:x val="-0.15153966789304787"/>
                  <c:y val="-7.226299057186869E-2"/>
                </c:manualLayout>
              </c:layout>
              <c:tx>
                <c:rich>
                  <a:bodyPr/>
                  <a:lstStyle/>
                  <a:p>
                    <a:fld id="{DC6F3240-2D41-4534-95CC-9C19FF6BD4F6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F3D5E9DC-AB4C-4801-9113-FE5E66E77DEC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5,6%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F2D-46BD-93AA-D6837862FB17}"/>
                </c:ext>
              </c:extLst>
            </c:dLbl>
            <c:dLbl>
              <c:idx val="1"/>
              <c:layout>
                <c:manualLayout>
                  <c:x val="-0.11277342649556935"/>
                  <c:y val="-0.16328193561825805"/>
                </c:manualLayout>
              </c:layout>
              <c:tx>
                <c:rich>
                  <a:bodyPr/>
                  <a:lstStyle/>
                  <a:p>
                    <a:fld id="{72D956BC-6510-428C-9C82-F91FACBED535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1DADD12B-FAAC-473E-8A73-74B220BF1C09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BB97491B-2D9C-4AD1-949D-27710DBF24EC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F2D-46BD-93AA-D6837862FB17}"/>
                </c:ext>
              </c:extLst>
            </c:dLbl>
            <c:dLbl>
              <c:idx val="2"/>
              <c:layout>
                <c:manualLayout>
                  <c:x val="0.25439807512695367"/>
                  <c:y val="2.710459728117412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71EA52C3-9D61-400E-9212-DAC5C334E158}" type="CATEGORYNAME">
                      <a:rPr lang="ru-RU" sz="105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E70BA8B1-FE2D-410F-A119-74157034EC60}" type="VALUE">
                      <a:rPr lang="ru-RU" sz="105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5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38E914C0-0A6D-4DDE-A9A5-EAFF769BCFCA}" type="PERCENTAGE"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5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28550165513663"/>
                      <c:h val="0.11570952579333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F2D-46BD-93AA-D6837862FB17}"/>
                </c:ext>
              </c:extLst>
            </c:dLbl>
            <c:dLbl>
              <c:idx val="3"/>
              <c:layout>
                <c:manualLayout>
                  <c:x val="7.3698200014282483E-2"/>
                  <c:y val="-0.1336560772348700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B74CC1D3-8DCB-4556-A374-8A4702783B18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E803DFD2-CE6B-49E0-A8B9-421A394D3F3E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79EB994C-51EA-4EC8-8051-6744FCA7A030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566087101742403"/>
                      <c:h val="0.138328418935485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F2D-46BD-93AA-D6837862FB17}"/>
                </c:ext>
              </c:extLst>
            </c:dLbl>
            <c:dLbl>
              <c:idx val="4"/>
              <c:layout>
                <c:manualLayout>
                  <c:x val="0.14022569687523009"/>
                  <c:y val="4.519851663155162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F5522253-1BF7-4631-B0C9-18FD7AC74AA5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252FC6F0-6B97-4002-82E8-E3DFCDEBDBD7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87052887-ECA7-4FEC-93FE-E8F2BD1CC94B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532427689337"/>
                      <c:h val="0.126698625903628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1546-4FD2-93A6-8D0851741271}"/>
                </c:ext>
              </c:extLst>
            </c:dLbl>
            <c:dLbl>
              <c:idx val="5"/>
              <c:layout>
                <c:manualLayout>
                  <c:x val="0.14382072005051724"/>
                  <c:y val="0.21103895549553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9D3B5B1F-546F-4F02-9F56-B6E5E07C03B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DB3F86C6-847B-459D-86CC-CA3D0D0B36A4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56823D3A-9765-4635-9821-8DBAAFB88AF7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32491623102299"/>
                      <c:h val="0.109535226585896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546-4FD2-93A6-8D0851741271}"/>
                </c:ext>
              </c:extLst>
            </c:dLbl>
            <c:dLbl>
              <c:idx val="6"/>
              <c:layout>
                <c:manualLayout>
                  <c:x val="1.4282477031359033E-3"/>
                  <c:y val="0.18160080178386676"/>
                </c:manualLayout>
              </c:layout>
              <c:tx>
                <c:rich>
                  <a:bodyPr/>
                  <a:lstStyle/>
                  <a:p>
                    <a:fld id="{6933B007-83BB-41C1-8D64-F9220ECDE121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A6B61FCE-230C-4C9E-8DFF-02379EA3AFDB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5AFF17F8-B7A2-42CE-9604-131A9EFF2252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1546-4FD2-93A6-8D0851741271}"/>
                </c:ext>
              </c:extLst>
            </c:dLbl>
            <c:dLbl>
              <c:idx val="7"/>
              <c:layout>
                <c:manualLayout>
                  <c:x val="-9.9977339219513295E-2"/>
                  <c:y val="0.29815057009291529"/>
                </c:manualLayout>
              </c:layout>
              <c:tx>
                <c:rich>
                  <a:bodyPr/>
                  <a:lstStyle/>
                  <a:p>
                    <a:fld id="{4B3F4D4D-343A-4678-8A03-EE1A0E4377A4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B80CCADF-BC68-4D6F-90A4-1B25F54985C4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5DAEA4DE-5FD3-44E7-88CC-4FB783CAB119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1546-4FD2-93A6-8D0851741271}"/>
                </c:ext>
              </c:extLst>
            </c:dLbl>
            <c:dLbl>
              <c:idx val="8"/>
              <c:layout>
                <c:manualLayout>
                  <c:x val="-0.25150699813259431"/>
                  <c:y val="0.2740688823856825"/>
                </c:manualLayout>
              </c:layout>
              <c:tx>
                <c:rich>
                  <a:bodyPr/>
                  <a:lstStyle/>
                  <a:p>
                    <a:fld id="{F8ED603C-DF94-4335-AD2D-16FA5C557DB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0497EAAB-F06C-4F43-B0DD-C9022AF9DD14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0,1%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3BDC-43F8-A475-E6AC364276BF}"/>
                </c:ext>
              </c:extLst>
            </c:dLbl>
            <c:dLbl>
              <c:idx val="9"/>
              <c:layout>
                <c:manualLayout>
                  <c:x val="-0.21423715547038552"/>
                  <c:y val="0.1246811474934009"/>
                </c:manualLayout>
              </c:layout>
              <c:tx>
                <c:rich>
                  <a:bodyPr/>
                  <a:lstStyle/>
                  <a:p>
                    <a:fld id="{B11C66E9-11C0-46C9-B00B-BAF303BDF1CB}" type="CATEGORYNAME">
                      <a:rPr lang="ru-RU" baseline="0" smtClean="0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r>
                      <a:rPr lang="ru-RU" baseline="0" dirty="0"/>
                      <a:t>(</a:t>
                    </a:r>
                    <a:fld id="{5935C2BB-9822-4478-B620-5E8CE2806B33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/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</a:t>
                    </a:r>
                    <a:r>
                      <a:rPr lang="ru-RU" baseline="0" dirty="0"/>
                      <a:t> 3,3%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DA08-471D-9729-86357FE6AF5E}"/>
                </c:ext>
              </c:extLst>
            </c:dLbl>
            <c:dLbl>
              <c:idx val="10"/>
              <c:layout>
                <c:manualLayout>
                  <c:x val="-0.23137612790801634"/>
                  <c:y val="1.3552298640587063E-2"/>
                </c:manualLayout>
              </c:layout>
              <c:tx>
                <c:rich>
                  <a:bodyPr/>
                  <a:lstStyle/>
                  <a:p>
                    <a:fld id="{F432BC40-521E-4674-95B9-452C6150649B}" type="CATEGORYNAME">
                      <a:rPr lang="ru-RU" baseline="0" smtClean="0"/>
                      <a:pPr/>
                      <a:t>[ИМЯ КАТЕГОРИИ]</a:t>
                    </a:fld>
                    <a:endParaRPr lang="ru-RU" baseline="0" dirty="0"/>
                  </a:p>
                  <a:p>
                    <a:r>
                      <a:rPr lang="ru-RU" baseline="0" dirty="0"/>
                      <a:t>(</a:t>
                    </a:r>
                    <a:fld id="{1AD54346-A39C-4E1E-87C9-3945B671DD77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/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</a:t>
                    </a:r>
                    <a:r>
                      <a:rPr lang="ru-RU" baseline="0" dirty="0"/>
                      <a:t> </a:t>
                    </a:r>
                    <a:fld id="{CBFF7811-FF81-4843-8B82-51B2E4F7987D}" type="PERCENTAGE">
                      <a:rPr lang="ru-RU" baseline="0" dirty="0"/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D76C-4F97-9301-4BEB951B1C73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коммунальные услуги</c:v>
                </c:pt>
                <c:pt idx="1">
                  <c:v>прочие работы, услуги</c:v>
                </c:pt>
                <c:pt idx="2">
                  <c:v>заработная плата с начислением</c:v>
                </c:pt>
                <c:pt idx="3">
                  <c:v>работы, услуги по содержанию имущества</c:v>
                </c:pt>
                <c:pt idx="4">
                  <c:v>социальные пособия и компенсации персоналу в денежной форме</c:v>
                </c:pt>
                <c:pt idx="5">
                  <c:v>арендная плата за пользование имуществом</c:v>
                </c:pt>
                <c:pt idx="6">
                  <c:v>услуги связи</c:v>
                </c:pt>
                <c:pt idx="7">
                  <c:v>транспортные услуги</c:v>
                </c:pt>
                <c:pt idx="8">
                  <c:v>иные выплаты текущего характера физическим лицам</c:v>
                </c:pt>
                <c:pt idx="9">
                  <c:v>увеличение стоимости материальных запасов</c:v>
                </c:pt>
                <c:pt idx="10">
                  <c:v>увеличение стоимости основных средств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2466.9</c:v>
                </c:pt>
                <c:pt idx="1">
                  <c:v>1904.8</c:v>
                </c:pt>
                <c:pt idx="2">
                  <c:v>33876.199999999997</c:v>
                </c:pt>
                <c:pt idx="3">
                  <c:v>1355.4</c:v>
                </c:pt>
                <c:pt idx="4">
                  <c:v>161.69999999999999</c:v>
                </c:pt>
                <c:pt idx="5">
                  <c:v>34.6</c:v>
                </c:pt>
                <c:pt idx="6">
                  <c:v>342</c:v>
                </c:pt>
                <c:pt idx="7">
                  <c:v>1458.9</c:v>
                </c:pt>
                <c:pt idx="8">
                  <c:v>3</c:v>
                </c:pt>
                <c:pt idx="9">
                  <c:v>1470.7</c:v>
                </c:pt>
                <c:pt idx="10">
                  <c:v>332.7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2D-46BD-93AA-D6837862FB1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accent6">
            <a:lumMod val="5000"/>
            <a:lumOff val="95000"/>
          </a:schemeClr>
        </a:gs>
        <a:gs pos="74000">
          <a:schemeClr val="accent6">
            <a:lumMod val="45000"/>
            <a:lumOff val="55000"/>
          </a:schemeClr>
        </a:gs>
        <a:gs pos="83000">
          <a:schemeClr val="accent6">
            <a:lumMod val="45000"/>
            <a:lumOff val="55000"/>
          </a:schemeClr>
        </a:gs>
        <a:gs pos="100000">
          <a:schemeClr val="accent6">
            <a:lumMod val="30000"/>
            <a:lumOff val="70000"/>
          </a:schemeClr>
        </a:gs>
      </a:gsLst>
      <a:lin ang="5400000" scaled="1"/>
      <a:tileRect/>
    </a:gradFill>
    <a:ln w="12700"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222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039182945706234"/>
          <c:y val="0.13106631192159562"/>
          <c:w val="0.6499149642273403"/>
          <c:h val="0.612870655755128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7"/>
          <c:dPt>
            <c:idx val="0"/>
            <c:bubble3D val="0"/>
            <c:explosion val="1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113A-416F-A708-90D8C58D7BB0}"/>
              </c:ext>
            </c:extLst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113A-416F-A708-90D8C58D7BB0}"/>
              </c:ext>
            </c:extLst>
          </c:dPt>
          <c:dPt>
            <c:idx val="2"/>
            <c:bubble3D val="0"/>
            <c:explosion val="16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113A-416F-A708-90D8C58D7BB0}"/>
              </c:ext>
            </c:extLst>
          </c:dPt>
          <c:dPt>
            <c:idx val="3"/>
            <c:bubble3D val="0"/>
            <c:explosion val="8"/>
            <c:spPr>
              <a:solidFill>
                <a:srgbClr val="FF00F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113A-416F-A708-90D8C58D7BB0}"/>
              </c:ext>
            </c:extLst>
          </c:dPt>
          <c:dPt>
            <c:idx val="4"/>
            <c:bubble3D val="0"/>
            <c:explosion val="7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3AED-4A68-A519-7202B95E4767}"/>
              </c:ext>
            </c:extLst>
          </c:dPt>
          <c:dPt>
            <c:idx val="5"/>
            <c:bubble3D val="0"/>
            <c:explosion val="9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E-0BDF-4F58-8157-3BB5B416CEFF}"/>
              </c:ext>
            </c:extLst>
          </c:dPt>
          <c:dPt>
            <c:idx val="6"/>
            <c:bubble3D val="0"/>
            <c:explosion val="14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C-F9DF-4831-A6BD-11D11960D76F}"/>
              </c:ext>
            </c:extLst>
          </c:dPt>
          <c:dLbls>
            <c:dLbl>
              <c:idx val="0"/>
              <c:layout>
                <c:manualLayout>
                  <c:x val="-0.13076055576217524"/>
                  <c:y val="-9.225187670844843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505AAC21-9109-44F0-B226-F8FE38793E8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(159,0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B413E93E-B6E6-4545-B4ED-791C21C66EA3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13A-416F-A708-90D8C58D7BB0}"/>
                </c:ext>
              </c:extLst>
            </c:dLbl>
            <c:dLbl>
              <c:idx val="1"/>
              <c:layout>
                <c:manualLayout>
                  <c:x val="-7.3938693294785807E-2"/>
                  <c:y val="-4.482110291446230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7100F1D9-3262-431A-90D3-67E6003C6EF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43BB0BE6-4F72-4742-8413-EFE30435A0C6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3CC43ADC-0575-4427-9AFC-85E4F9118924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13A-416F-A708-90D8C58D7BB0}"/>
                </c:ext>
              </c:extLst>
            </c:dLbl>
            <c:dLbl>
              <c:idx val="2"/>
              <c:layout>
                <c:manualLayout>
                  <c:x val="0.13925345561997751"/>
                  <c:y val="-2.259031791425552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4C60383C-2E9D-4E33-BF6E-7155BEC30809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3CA088E3-076A-438C-B8BF-2E351436CA42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8E2B36E6-A329-44DD-BCA6-BE064B30E0BA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13A-416F-A708-90D8C58D7BB0}"/>
                </c:ext>
              </c:extLst>
            </c:dLbl>
            <c:dLbl>
              <c:idx val="3"/>
              <c:layout>
                <c:manualLayout>
                  <c:x val="2.4377902333463541E-2"/>
                  <c:y val="0.169768684927766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A2D72873-266D-424D-B1CF-111B2E302382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BF2A5A1B-26CA-4FCC-BF8B-A1D2362829B3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58,6%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8836484497559"/>
                      <c:h val="0.1708392792265573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13A-416F-A708-90D8C58D7BB0}"/>
                </c:ext>
              </c:extLst>
            </c:dLbl>
            <c:dLbl>
              <c:idx val="4"/>
              <c:layout>
                <c:manualLayout>
                  <c:x val="0.23587865137388997"/>
                  <c:y val="0.1355419074855329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AE3B5B9C-6730-4BDE-B548-EAA04FD5524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CB8C0A33-A05B-42C9-9068-F05D9EF924A3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EBD571B4-C1BE-4C42-AADA-DEB85AABDBEC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3AED-4A68-A519-7202B95E4767}"/>
                </c:ext>
              </c:extLst>
            </c:dLbl>
            <c:dLbl>
              <c:idx val="5"/>
              <c:layout>
                <c:manualLayout>
                  <c:x val="-2.4450835813147144E-2"/>
                  <c:y val="0.175074963835480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E1ACE8C9-5415-4948-9145-4E21A36943C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7952CACB-4155-4B38-B5E5-15CCBAC37ED9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037BFFE7-5260-42D2-94DD-7CE8C36BC3D3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0BDF-4F58-8157-3BB5B416CEFF}"/>
                </c:ext>
              </c:extLst>
            </c:dLbl>
            <c:dLbl>
              <c:idx val="6"/>
              <c:layout>
                <c:manualLayout>
                  <c:x val="-0.12656903244452639"/>
                  <c:y val="1.976652817497357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8880B074-970F-4F3A-8A73-89C46BBCDC59}" type="CATEGORYNAME">
                      <a:rPr lang="ru-RU" smtClean="0"/>
                      <a:pPr>
                        <a:defRPr sz="9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pPr>
                      <a:defRPr sz="9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baseline="0" dirty="0"/>
                      <a:t>(</a:t>
                    </a:r>
                    <a:fld id="{7D72DF75-2129-4B0B-AD85-EA9419455B53}" type="VALUE">
                      <a:rPr lang="ru-RU" baseline="0" smtClean="0"/>
                      <a:pPr>
                        <a:defRPr sz="9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baseline="0" dirty="0"/>
                      <a:t> </a:t>
                    </a:r>
                    <a:r>
                      <a:rPr lang="ru-RU" sz="9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9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</a:t>
                    </a:r>
                    <a:r>
                      <a:rPr lang="ru-RU" baseline="0" dirty="0"/>
                      <a:t> </a:t>
                    </a:r>
                    <a:fld id="{26EA59F0-C3E0-4C72-99D3-6A41C0B11AB8}" type="PERCENTAGE">
                      <a:rPr lang="ru-RU" baseline="0"/>
                      <a:pPr>
                        <a:defRPr sz="9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baseline="0" dirty="0"/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F9DF-4831-A6BD-11D11960D76F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bg2">
                      <a:lumMod val="1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услуги связи</c:v>
                </c:pt>
                <c:pt idx="1">
                  <c:v>коммунальные услуги</c:v>
                </c:pt>
                <c:pt idx="2">
                  <c:v>прочие работы, услуги</c:v>
                </c:pt>
                <c:pt idx="3">
                  <c:v>безвозмездные перечисления государственным (муниципальным) бюджетным и автономным учреждениям</c:v>
                </c:pt>
                <c:pt idx="4">
                  <c:v>безвозмездные перечисления некоммерческим организациям</c:v>
                </c:pt>
                <c:pt idx="5">
                  <c:v>увеличение стоимости материальных запасов</c:v>
                </c:pt>
                <c:pt idx="6">
                  <c:v>страхование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159</c:v>
                </c:pt>
                <c:pt idx="1">
                  <c:v>3107.7</c:v>
                </c:pt>
                <c:pt idx="2">
                  <c:v>166.6</c:v>
                </c:pt>
                <c:pt idx="3">
                  <c:v>5162.3999999999996</c:v>
                </c:pt>
                <c:pt idx="4">
                  <c:v>165.1</c:v>
                </c:pt>
                <c:pt idx="5">
                  <c:v>46.7</c:v>
                </c:pt>
                <c:pt idx="6">
                  <c:v>12.7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13A-416F-A708-90D8C58D7BB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>
      <a:gsLst>
        <a:gs pos="0">
          <a:schemeClr val="accent5">
            <a:lumMod val="5000"/>
            <a:lumOff val="95000"/>
          </a:schemeClr>
        </a:gs>
        <a:gs pos="74000">
          <a:schemeClr val="accent5">
            <a:lumMod val="45000"/>
            <a:lumOff val="55000"/>
          </a:schemeClr>
        </a:gs>
        <a:gs pos="83000">
          <a:schemeClr val="accent5">
            <a:lumMod val="45000"/>
            <a:lumOff val="55000"/>
          </a:schemeClr>
        </a:gs>
        <a:gs pos="100000">
          <a:schemeClr val="accent5">
            <a:lumMod val="30000"/>
            <a:lumOff val="70000"/>
          </a:schemeClr>
        </a:gs>
      </a:gsLst>
      <a:lin ang="5400000" scaled="1"/>
    </a:gradFill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layout>
        <c:manualLayout>
          <c:xMode val="edge"/>
          <c:yMode val="edge"/>
          <c:x val="0.22867089396771875"/>
          <c:y val="1.469926688853171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68863738666324"/>
          <c:y val="0.14743364689197311"/>
          <c:w val="0.86859798567592772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88269843654296E-2"/>
                  <c:y val="-0.344499117658179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24-4F58-ABA3-0B9ACE716931}"/>
                </c:ext>
              </c:extLst>
            </c:dLbl>
            <c:dLbl>
              <c:idx val="1"/>
              <c:layout>
                <c:manualLayout>
                  <c:x val="4.0578260499885908E-2"/>
                  <c:y val="-0.31029882336419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24-4F58-ABA3-0B9ACE7169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72081</c:v>
                </c:pt>
                <c:pt idx="1">
                  <c:v>70130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89744"/>
        <c:axId val="1847777232"/>
        <c:axId val="0"/>
      </c:bar3DChart>
      <c:catAx>
        <c:axId val="1847789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77232"/>
        <c:crosses val="autoZero"/>
        <c:auto val="1"/>
        <c:lblAlgn val="ctr"/>
        <c:lblOffset val="100"/>
        <c:noMultiLvlLbl val="0"/>
      </c:catAx>
      <c:valAx>
        <c:axId val="1847777232"/>
        <c:scaling>
          <c:orientation val="minMax"/>
          <c:max val="10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9744"/>
        <c:crosses val="autoZero"/>
        <c:crossBetween val="between"/>
        <c:majorUnit val="20000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Динамика</a:t>
            </a:r>
            <a:r>
              <a:rPr lang="ru-RU" baseline="0" dirty="0"/>
              <a:t> по месяцам в 2026 году</a:t>
            </a:r>
            <a:endParaRPr lang="ru-RU" dirty="0"/>
          </a:p>
        </c:rich>
      </c:tx>
      <c:layout>
        <c:manualLayout>
          <c:xMode val="edge"/>
          <c:yMode val="edge"/>
          <c:x val="0.21709091265525551"/>
          <c:y val="1.469926688853171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68863738666324"/>
          <c:y val="0.14743364689197311"/>
          <c:w val="0.85122798717583614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8826984365424E-2"/>
                  <c:y val="-0.338205590233690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24-4F58-ABA3-0B9ACE716931}"/>
                </c:ext>
              </c:extLst>
            </c:dLbl>
            <c:dLbl>
              <c:idx val="1"/>
              <c:layout>
                <c:manualLayout>
                  <c:x val="3.1893274515538486E-2"/>
                  <c:y val="-0.304934432558418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24-4F58-ABA3-0B9ACE716931}"/>
                </c:ext>
              </c:extLst>
            </c:dLbl>
            <c:dLbl>
              <c:idx val="2"/>
              <c:layout>
                <c:manualLayout>
                  <c:x val="2.6054957953042263E-2"/>
                  <c:y val="-0.32186040382076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763-4174-BE3E-86011CBF77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73874</c:v>
                </c:pt>
                <c:pt idx="1">
                  <c:v>67605</c:v>
                </c:pt>
                <c:pt idx="2">
                  <c:v>68906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78320"/>
        <c:axId val="1847783760"/>
        <c:axId val="0"/>
      </c:bar3DChart>
      <c:catAx>
        <c:axId val="1847778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3760"/>
        <c:crosses val="autoZero"/>
        <c:auto val="1"/>
        <c:lblAlgn val="ctr"/>
        <c:lblOffset val="100"/>
        <c:noMultiLvlLbl val="0"/>
      </c:catAx>
      <c:valAx>
        <c:axId val="1847783760"/>
        <c:scaling>
          <c:orientation val="minMax"/>
          <c:max val="10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78320"/>
        <c:crosses val="autoZero"/>
        <c:crossBetween val="between"/>
        <c:majorUnit val="20000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Динамика по месяцам в 2026 году</a:t>
            </a:r>
          </a:p>
        </c:rich>
      </c:tx>
      <c:layout>
        <c:manualLayout>
          <c:xMode val="edge"/>
          <c:yMode val="edge"/>
          <c:x val="0.22639085934011421"/>
          <c:y val="1.382077752574709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928880708115581E-2"/>
          <c:y val="0.16560261080478744"/>
          <c:w val="0.92807111929188446"/>
          <c:h val="0.7401425684351966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по месяцам в 2026 году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6529664881271011E-2"/>
                  <c:y val="-0.364979569545313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8643854667255"/>
                      <c:h val="0.1318127207682111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816-4E62-AB6B-AACA0D189DB8}"/>
                </c:ext>
              </c:extLst>
            </c:dLbl>
            <c:dLbl>
              <c:idx val="1"/>
              <c:layout>
                <c:manualLayout>
                  <c:x val="3.8086334103822006E-2"/>
                  <c:y val="-0.35382659792811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816-4E62-AB6B-AACA0D189DB8}"/>
                </c:ext>
              </c:extLst>
            </c:dLbl>
            <c:dLbl>
              <c:idx val="2"/>
              <c:layout>
                <c:manualLayout>
                  <c:x val="2.2835403972019754E-2"/>
                  <c:y val="-0.372056790880920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816-4E62-AB6B-AACA0D189DB8}"/>
                </c:ext>
              </c:extLst>
            </c:dLbl>
            <c:dLbl>
              <c:idx val="3"/>
              <c:layout>
                <c:manualLayout>
                  <c:x val="4.7591059651970477E-3"/>
                  <c:y val="-0.294400336051661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816-4E62-AB6B-AACA0D189DB8}"/>
                </c:ext>
              </c:extLst>
            </c:dLbl>
            <c:dLbl>
              <c:idx val="4"/>
              <c:layout>
                <c:manualLayout>
                  <c:x val="8.25124322399543E-3"/>
                  <c:y val="-0.36265248652474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816-4E62-AB6B-AACA0D189DB8}"/>
                </c:ext>
              </c:extLst>
            </c:dLbl>
            <c:dLbl>
              <c:idx val="5"/>
              <c:layout>
                <c:manualLayout>
                  <c:x val="8.251418461714238E-3"/>
                  <c:y val="-0.311938576256774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816-4E62-AB6B-AACA0D189DB8}"/>
                </c:ext>
              </c:extLst>
            </c:dLbl>
            <c:dLbl>
              <c:idx val="6"/>
              <c:layout>
                <c:manualLayout>
                  <c:x val="5.5597671020622208E-3"/>
                  <c:y val="-0.263379038632519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816-4E62-AB6B-AACA0D189DB8}"/>
                </c:ext>
              </c:extLst>
            </c:dLbl>
            <c:dLbl>
              <c:idx val="7"/>
              <c:layout>
                <c:manualLayout>
                  <c:x val="2.3902424834409118E-3"/>
                  <c:y val="-0.309453375552604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67A-48FB-BC65-DE83C096D969}"/>
                </c:ext>
              </c:extLst>
            </c:dLbl>
            <c:dLbl>
              <c:idx val="8"/>
              <c:layout>
                <c:manualLayout>
                  <c:x val="8.2833117265226144E-3"/>
                  <c:y val="-0.305271592788383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11-4DB4-B1CF-C49B118E88F5}"/>
                </c:ext>
              </c:extLst>
            </c:dLbl>
            <c:dLbl>
              <c:idx val="9"/>
              <c:layout>
                <c:manualLayout>
                  <c:x val="9.2175040050580612E-3"/>
                  <c:y val="-0.30866403140835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77F-42A4-8919-0064C6297CDC}"/>
                </c:ext>
              </c:extLst>
            </c:dLbl>
            <c:dLbl>
              <c:idx val="10"/>
              <c:layout>
                <c:manualLayout>
                  <c:x val="1.1127595139186063E-2"/>
                  <c:y val="-0.304057105566436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A3-4EF9-98FF-EFE13C7F73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49431</c:v>
                </c:pt>
                <c:pt idx="1">
                  <c:v>49062</c:v>
                </c:pt>
                <c:pt idx="2">
                  <c:v>50973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816-4E62-AB6B-AACA0D189D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89200"/>
        <c:axId val="1847781584"/>
        <c:axId val="0"/>
      </c:bar3DChart>
      <c:catAx>
        <c:axId val="1847789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1584"/>
        <c:crosses val="autoZero"/>
        <c:auto val="1"/>
        <c:lblAlgn val="ctr"/>
        <c:lblOffset val="100"/>
        <c:noMultiLvlLbl val="0"/>
      </c:catAx>
      <c:valAx>
        <c:axId val="1847781584"/>
        <c:scaling>
          <c:orientation val="minMax"/>
          <c:max val="60000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9200"/>
        <c:crosses val="autoZero"/>
        <c:crossBetween val="between"/>
        <c:majorUnit val="20000"/>
        <c:minorUnit val="5000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Бюджетников всех уровней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2069027835430216E-2"/>
                  <c:y val="-2.0019092224017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7C-4790-9E4C-B59336024140}"/>
                </c:ext>
              </c:extLst>
            </c:dLbl>
            <c:dLbl>
              <c:idx val="1"/>
              <c:layout>
                <c:manualLayout>
                  <c:x val="2.2069027835430216E-2"/>
                  <c:y val="-2.0019092224017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7C-4790-9E4C-B593360241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46216</c:v>
                </c:pt>
                <c:pt idx="1">
                  <c:v>49829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7C-4790-9E4C-B593360241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847784304"/>
        <c:axId val="1847790832"/>
        <c:axId val="0"/>
      </c:bar3DChart>
      <c:catAx>
        <c:axId val="1847784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90832"/>
        <c:crosses val="autoZero"/>
        <c:auto val="1"/>
        <c:lblAlgn val="ctr"/>
        <c:lblOffset val="100"/>
        <c:noMultiLvlLbl val="0"/>
      </c:catAx>
      <c:valAx>
        <c:axId val="1847790832"/>
        <c:scaling>
          <c:orientation val="minMax"/>
          <c:max val="60000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4304"/>
        <c:crosses val="autoZero"/>
        <c:crossBetween val="between"/>
        <c:majorUnit val="20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783188244964814"/>
          <c:y val="1.6150602991406356E-2"/>
          <c:w val="0.7667445098606062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0337623490686783E-3"/>
                  <c:y val="-4.44447078618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12-4B76-8EC9-6BC7492E220F}"/>
                </c:ext>
              </c:extLst>
            </c:dLbl>
            <c:dLbl>
              <c:idx val="1"/>
              <c:layout>
                <c:manualLayout>
                  <c:x val="1.2681636399641802E-2"/>
                  <c:y val="-4.45283816136692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12-4B76-8EC9-6BC7492E220F}"/>
                </c:ext>
              </c:extLst>
            </c:dLbl>
            <c:dLbl>
              <c:idx val="2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8-4944-AFEF-B54DAAF2ABAC}"/>
                </c:ext>
              </c:extLst>
            </c:dLbl>
            <c:dLbl>
              <c:idx val="3"/>
              <c:layout>
                <c:manualLayout>
                  <c:x val="9.4904902049920969E-3"/>
                  <c:y val="-6.64160405371436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63-405D-84A3-A260B8A43624}"/>
                </c:ext>
              </c:extLst>
            </c:dLbl>
            <c:dLbl>
              <c:idx val="4"/>
              <c:layout>
                <c:manualLayout>
                  <c:x val="1.2653986939989348E-2"/>
                  <c:y val="-6.6416040537144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8C-420F-9A90-F85536D9D6BF}"/>
                </c:ext>
              </c:extLst>
            </c:dLbl>
            <c:dLbl>
              <c:idx val="5"/>
              <c:layout>
                <c:manualLayout>
                  <c:x val="1.2653986939989464E-2"/>
                  <c:y val="-8.855472071619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F21-497A-95D8-EAFA56DB906C}"/>
                </c:ext>
              </c:extLst>
            </c:dLbl>
            <c:dLbl>
              <c:idx val="6"/>
              <c:layout>
                <c:manualLayout>
                  <c:x val="1.5985622280980785E-2"/>
                  <c:y val="-1.1119370020322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12-4B76-8EC9-6BC7492E220F}"/>
                </c:ext>
              </c:extLst>
            </c:dLbl>
            <c:dLbl>
              <c:idx val="7"/>
              <c:layout>
                <c:manualLayout>
                  <c:x val="1.2653986939989464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89B-44BB-A135-CBF479BDE7C6}"/>
                </c:ext>
              </c:extLst>
            </c:dLbl>
            <c:dLbl>
              <c:idx val="8"/>
              <c:layout>
                <c:manualLayout>
                  <c:x val="1.4252300073856323E-2"/>
                  <c:y val="-1.1111002645136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712-4B76-8EC9-6BC7492E220F}"/>
                </c:ext>
              </c:extLst>
            </c:dLbl>
            <c:dLbl>
              <c:idx val="9"/>
              <c:layout>
                <c:manualLayout>
                  <c:x val="2.3553727757442001E-2"/>
                  <c:y val="-8.855472071619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1C-46B8-BF31-B5FAB15D36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торговля</c:v>
                </c:pt>
                <c:pt idx="1">
                  <c:v>прочие услуги</c:v>
                </c:pt>
                <c:pt idx="2">
                  <c:v>культура</c:v>
                </c:pt>
                <c:pt idx="3">
                  <c:v>сельское хоз-во</c:v>
                </c:pt>
                <c:pt idx="4">
                  <c:v>здравоохранение</c:v>
                </c:pt>
                <c:pt idx="5">
                  <c:v>образование</c:v>
                </c:pt>
                <c:pt idx="6">
                  <c:v>госуправление</c:v>
                </c:pt>
                <c:pt idx="7">
                  <c:v>транспортир</c:v>
                </c:pt>
                <c:pt idx="8">
                  <c:v>обработка</c:v>
                </c:pt>
                <c:pt idx="9">
                  <c:v>строительство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39563</c:v>
                </c:pt>
                <c:pt idx="1">
                  <c:v>41423</c:v>
                </c:pt>
                <c:pt idx="2">
                  <c:v>44750</c:v>
                </c:pt>
                <c:pt idx="3">
                  <c:v>49466</c:v>
                </c:pt>
                <c:pt idx="4">
                  <c:v>53018</c:v>
                </c:pt>
                <c:pt idx="5">
                  <c:v>54660</c:v>
                </c:pt>
                <c:pt idx="6">
                  <c:v>55173</c:v>
                </c:pt>
                <c:pt idx="7">
                  <c:v>61360</c:v>
                </c:pt>
                <c:pt idx="8">
                  <c:v>81077</c:v>
                </c:pt>
                <c:pt idx="9">
                  <c:v>86375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47784848"/>
        <c:axId val="1847785392"/>
        <c:axId val="0"/>
      </c:bar3DChart>
      <c:catAx>
        <c:axId val="184778484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847785392"/>
        <c:crosses val="autoZero"/>
        <c:auto val="1"/>
        <c:lblAlgn val="ctr"/>
        <c:lblOffset val="100"/>
        <c:noMultiLvlLbl val="0"/>
      </c:catAx>
      <c:valAx>
        <c:axId val="1847785392"/>
        <c:scaling>
          <c:orientation val="minMax"/>
          <c:max val="10000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47784848"/>
        <c:crosses val="autoZero"/>
        <c:crossBetween val="between"/>
        <c:majorUnit val="200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802118038278825"/>
          <c:y val="1.6150602991406356E-2"/>
          <c:w val="0.7465552813135438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4344535672575322E-2"/>
                  <c:y val="-1.1241945500505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25-4B40-B173-0C856A587523}"/>
                </c:ext>
              </c:extLst>
            </c:dLbl>
            <c:dLbl>
              <c:idx val="1"/>
              <c:layout>
                <c:manualLayout>
                  <c:x val="2.2129245577795022E-2"/>
                  <c:y val="-6.64155555389852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1C-46B8-BF31-B5FAB15D36F2}"/>
                </c:ext>
              </c:extLst>
            </c:dLbl>
            <c:dLbl>
              <c:idx val="2"/>
              <c:layout>
                <c:manualLayout>
                  <c:x val="1.9067539612026712E-2"/>
                  <c:y val="-8.95400071654730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712-4B76-8EC9-6BC7492E220F}"/>
                </c:ext>
              </c:extLst>
            </c:dLbl>
            <c:dLbl>
              <c:idx val="3"/>
              <c:layout>
                <c:manualLayout>
                  <c:x val="9.5070549713602744E-3"/>
                  <c:y val="-1.1111002645136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712-4B76-8EC9-6BC7492E220F}"/>
                </c:ext>
              </c:extLst>
            </c:dLbl>
            <c:dLbl>
              <c:idx val="4"/>
              <c:layout>
                <c:manualLayout>
                  <c:x val="1.4412626822919826E-2"/>
                  <c:y val="-4.133651406017606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AEB-436C-AD67-A9BFD89DE1C9}"/>
                </c:ext>
              </c:extLst>
            </c:dLbl>
            <c:dLbl>
              <c:idx val="5"/>
              <c:layout>
                <c:manualLayout>
                  <c:x val="1.1197283876504063E-2"/>
                  <c:y val="-4.44447078618122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12-4B76-8EC9-6BC7492E220F}"/>
                </c:ext>
              </c:extLst>
            </c:dLbl>
            <c:dLbl>
              <c:idx val="6"/>
              <c:layout>
                <c:manualLayout>
                  <c:x val="1.4285901626445333E-2"/>
                  <c:y val="-2.18213155425076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12-4B76-8EC9-6BC7492E220F}"/>
                </c:ext>
              </c:extLst>
            </c:dLbl>
            <c:dLbl>
              <c:idx val="9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8-4944-AFEF-B54DAAF2AB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Сельское и лесное хозяйство</c:v>
                </c:pt>
                <c:pt idx="1">
                  <c:v>Обрабатывающие производства</c:v>
                </c:pt>
                <c:pt idx="2">
                  <c:v>Образование</c:v>
                </c:pt>
                <c:pt idx="3">
                  <c:v>Строительство</c:v>
                </c:pt>
                <c:pt idx="4">
                  <c:v>Государственное управление</c:v>
                </c:pt>
                <c:pt idx="5">
                  <c:v>Транспортировка и хранение</c:v>
                </c:pt>
                <c:pt idx="6">
                  <c:v>Здравоохранение</c:v>
                </c:pt>
                <c:pt idx="7">
                  <c:v>Деятельность в области культуры, спорта</c:v>
                </c:pt>
                <c:pt idx="8">
                  <c:v>Торговля оптовая и розничная</c:v>
                </c:pt>
                <c:pt idx="9">
                  <c:v>Предоставление прочих видов услуг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89.1</c:v>
                </c:pt>
                <c:pt idx="1">
                  <c:v>94.1</c:v>
                </c:pt>
                <c:pt idx="2">
                  <c:v>105.9</c:v>
                </c:pt>
                <c:pt idx="3">
                  <c:v>106.2</c:v>
                </c:pt>
                <c:pt idx="4">
                  <c:v>106.5</c:v>
                </c:pt>
                <c:pt idx="5" formatCode="General">
                  <c:v>106.8</c:v>
                </c:pt>
                <c:pt idx="6">
                  <c:v>109.1</c:v>
                </c:pt>
                <c:pt idx="7">
                  <c:v>111</c:v>
                </c:pt>
                <c:pt idx="8">
                  <c:v>115.7</c:v>
                </c:pt>
                <c:pt idx="9">
                  <c:v>117.2</c:v>
                </c:pt>
              </c:numCache>
            </c:numRef>
          </c:val>
          <c:shape val="box"/>
          <c:extLst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1847785936"/>
        <c:axId val="1847788656"/>
        <c:axId val="0"/>
      </c:bar3DChart>
      <c:catAx>
        <c:axId val="184778593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r">
              <a:defRPr sz="1200" b="0" i="0" u="none" strike="noStrike" kern="1200" cap="none" baseline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47788656"/>
        <c:crosses val="autoZero"/>
        <c:auto val="1"/>
        <c:lblAlgn val="r"/>
        <c:lblOffset val="100"/>
        <c:noMultiLvlLbl val="0"/>
      </c:catAx>
      <c:valAx>
        <c:axId val="1847788656"/>
        <c:scaling>
          <c:orientation val="minMax"/>
          <c:max val="140"/>
          <c:min val="100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4778593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alpha val="0"/>
      </a:schemeClr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dk1"/>
          </a:solidFill>
        </a:defRPr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49719663884926"/>
          <c:y val="7.8409478903176802E-2"/>
          <c:w val="0.87550280336115072"/>
          <c:h val="0.5594303929866408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01.08.2021</c:v>
                </c:pt>
              </c:strCache>
            </c:strRef>
          </c:tx>
          <c:spPr>
            <a:gradFill rotWithShape="1">
              <a:gsLst>
                <a:gs pos="0">
                  <a:srgbClr val="FF0000"/>
                </a:gs>
                <a:gs pos="2000">
                  <a:srgbClr val="FF0000"/>
                </a:gs>
                <a:gs pos="0">
                  <a:schemeClr val="accent3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3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180</c:v>
                </c:pt>
                <c:pt idx="1">
                  <c:v>340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50-441F-A386-B0B59B7B5C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95000"/>
                  </a:schemeClr>
                </a:gs>
                <a:gs pos="100000">
                  <a:schemeClr val="accent1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1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1730</c:v>
                </c:pt>
                <c:pt idx="1">
                  <c:v>1700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50-441F-A386-B0B59B7B5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80960192"/>
        <c:axId val="1680960736"/>
      </c:barChart>
      <c:catAx>
        <c:axId val="1680960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80960736"/>
        <c:crosses val="autoZero"/>
        <c:auto val="1"/>
        <c:lblAlgn val="ctr"/>
        <c:lblOffset val="100"/>
        <c:noMultiLvlLbl val="0"/>
      </c:catAx>
      <c:valAx>
        <c:axId val="1680960736"/>
        <c:scaling>
          <c:orientation val="minMax"/>
          <c:max val="2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1680960192"/>
        <c:crosses val="autoZero"/>
        <c:crossBetween val="between"/>
        <c:majorUnit val="600"/>
        <c:minorUnit val="6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4.166666666666663E-2"/>
                  <c:y val="-6.11252135418819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D5-41C2-BEE6-9CA8FD5E22F7}"/>
                </c:ext>
              </c:extLst>
            </c:dLbl>
            <c:dLbl>
              <c:idx val="1"/>
              <c:layout>
                <c:manualLayout>
                  <c:x val="3.7499999999999922E-2"/>
                  <c:y val="-6.8316415135044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D5-41C2-BEE6-9CA8FD5E22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 года</c:v>
                </c:pt>
                <c:pt idx="1">
                  <c:v>январь-март 2026 года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3.97</c:v>
                </c:pt>
                <c:pt idx="1">
                  <c:v>3.61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D5-41C2-BEE6-9CA8FD5E22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86480"/>
        <c:axId val="1847783216"/>
        <c:axId val="0"/>
      </c:bar3DChart>
      <c:catAx>
        <c:axId val="18477864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3216"/>
        <c:crosses val="autoZero"/>
        <c:auto val="1"/>
        <c:lblAlgn val="ctr"/>
        <c:lblOffset val="100"/>
        <c:noMultiLvlLbl val="0"/>
      </c:catAx>
      <c:valAx>
        <c:axId val="1847783216"/>
        <c:scaling>
          <c:orientation val="minMax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6480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750122911383581E-2"/>
          <c:y val="0.15446439453610533"/>
          <c:w val="0.93348622994883812"/>
          <c:h val="0.71676489585665559"/>
        </c:manualLayout>
      </c:layou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январь-март 2026 года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3788935776872454E-2"/>
                  <c:y val="5.7789851279019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384-4250-AB65-00726F34C59C}"/>
                </c:ext>
              </c:extLst>
            </c:dLbl>
            <c:dLbl>
              <c:idx val="1"/>
              <c:layout>
                <c:manualLayout>
                  <c:x val="-3.5274163723108605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BC-4547-BC31-C664C98C6BED}"/>
                </c:ext>
              </c:extLst>
            </c:dLbl>
            <c:dLbl>
              <c:idx val="2"/>
              <c:layout>
                <c:manualLayout>
                  <c:x val="-2.7848023991927845E-2"/>
                  <c:y val="-5.813079435441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384-4250-AB65-00726F34C59C}"/>
                </c:ext>
              </c:extLst>
            </c:dLbl>
            <c:dLbl>
              <c:idx val="3"/>
              <c:layout>
                <c:manualLayout>
                  <c:x val="-3.3788935776872454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384-4250-AB65-00726F34C59C}"/>
                </c:ext>
              </c:extLst>
            </c:dLbl>
            <c:dLbl>
              <c:idx val="4"/>
              <c:layout>
                <c:manualLayout>
                  <c:x val="-3.2303707830636297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58-4A79-975E-BE1CB0AECACC}"/>
                </c:ext>
              </c:extLst>
            </c:dLbl>
            <c:dLbl>
              <c:idx val="5"/>
              <c:layout>
                <c:manualLayout>
                  <c:x val="-3.3788935776872454E-2"/>
                  <c:y val="-6.15398224196650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299452360202629E-2"/>
                      <c:h val="6.512012739995735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258-4A79-975E-BE1CB0AECACC}"/>
                </c:ext>
              </c:extLst>
            </c:dLbl>
            <c:dLbl>
              <c:idx val="6"/>
              <c:layout>
                <c:manualLayout>
                  <c:x val="-3.3788935776872558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EBB-49BD-A56E-DFB503D5C8EA}"/>
                </c:ext>
              </c:extLst>
            </c:dLbl>
            <c:dLbl>
              <c:idx val="7"/>
              <c:layout>
                <c:manualLayout>
                  <c:x val="-3.5274163723108709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384-4250-AB65-00726F34C59C}"/>
                </c:ext>
              </c:extLst>
            </c:dLbl>
            <c:dLbl>
              <c:idx val="8"/>
              <c:layout>
                <c:manualLayout>
                  <c:x val="-3.2303707830636408E-2"/>
                  <c:y val="-5.813079435441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84-4250-AB65-00726F34C59C}"/>
                </c:ext>
              </c:extLst>
            </c:dLbl>
            <c:dLbl>
              <c:idx val="9"/>
              <c:layout>
                <c:manualLayout>
                  <c:x val="-3.3788935776872454E-2"/>
                  <c:y val="-5.813079435441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034-497B-BC5B-3FEFAFF011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Лист1!$A$5:$A$10</c:f>
              <c:strCache>
                <c:ptCount val="6"/>
                <c:pt idx="0">
                  <c:v>госуправ</c:v>
                </c:pt>
                <c:pt idx="1">
                  <c:v>образование</c:v>
                </c:pt>
                <c:pt idx="2">
                  <c:v>здравоохран</c:v>
                </c:pt>
                <c:pt idx="3">
                  <c:v>сельское хоз-во</c:v>
                </c:pt>
                <c:pt idx="4">
                  <c:v>культура</c:v>
                </c:pt>
                <c:pt idx="5">
                  <c:v>прочие услуги</c:v>
                </c:pt>
              </c:strCache>
            </c:strRef>
          </c:cat>
          <c:val>
            <c:numRef>
              <c:f>Лист1!$C$2:$C$11</c:f>
              <c:numCache>
                <c:formatCode>0.00</c:formatCode>
                <c:ptCount val="10"/>
                <c:pt idx="0">
                  <c:v>4.45</c:v>
                </c:pt>
                <c:pt idx="1">
                  <c:v>4.18</c:v>
                </c:pt>
                <c:pt idx="2">
                  <c:v>3.16</c:v>
                </c:pt>
                <c:pt idx="3">
                  <c:v>2.84</c:v>
                </c:pt>
                <c:pt idx="4">
                  <c:v>2.82</c:v>
                </c:pt>
                <c:pt idx="5">
                  <c:v>2.73</c:v>
                </c:pt>
                <c:pt idx="6">
                  <c:v>2.5499999999999998</c:v>
                </c:pt>
                <c:pt idx="7">
                  <c:v>2.31</c:v>
                </c:pt>
                <c:pt idx="8">
                  <c:v>2.13</c:v>
                </c:pt>
                <c:pt idx="9">
                  <c:v>2.04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BF5-448C-99E8-97FDE5C8E583}"/>
            </c:ext>
          </c:extLst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январь-март 2025 года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  <a:alpha val="83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2303707830636297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384-4250-AB65-00726F34C59C}"/>
                </c:ext>
              </c:extLst>
            </c:dLbl>
            <c:dLbl>
              <c:idx val="1"/>
              <c:layout>
                <c:manualLayout>
                  <c:x val="-3.3788935776872454E-2"/>
                  <c:y val="-4.4493071338714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384-4250-AB65-00726F34C59C}"/>
                </c:ext>
              </c:extLst>
            </c:dLbl>
            <c:dLbl>
              <c:idx val="2"/>
              <c:layout>
                <c:manualLayout>
                  <c:x val="-2.9333251938163996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384-4250-AB65-00726F34C59C}"/>
                </c:ext>
              </c:extLst>
            </c:dLbl>
            <c:dLbl>
              <c:idx val="3"/>
              <c:layout>
                <c:manualLayout>
                  <c:x val="-3.3788935776872454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384-4250-AB65-00726F34C59C}"/>
                </c:ext>
              </c:extLst>
            </c:dLbl>
            <c:dLbl>
              <c:idx val="4"/>
              <c:layout>
                <c:manualLayout>
                  <c:x val="-3.0818479884400202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384-4250-AB65-00726F34C59C}"/>
                </c:ext>
              </c:extLst>
            </c:dLbl>
            <c:dLbl>
              <c:idx val="5"/>
              <c:layout>
                <c:manualLayout>
                  <c:x val="-3.2303707830636297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384-4250-AB65-00726F34C59C}"/>
                </c:ext>
              </c:extLst>
            </c:dLbl>
            <c:dLbl>
              <c:idx val="6"/>
              <c:layout>
                <c:manualLayout>
                  <c:x val="-3.3788935776872558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384-4250-AB65-00726F34C59C}"/>
                </c:ext>
              </c:extLst>
            </c:dLbl>
            <c:dLbl>
              <c:idx val="7"/>
              <c:layout>
                <c:manualLayout>
                  <c:x val="-3.5274163723108709E-2"/>
                  <c:y val="4.75615590172463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384-4250-AB65-00726F34C59C}"/>
                </c:ext>
              </c:extLst>
            </c:dLbl>
            <c:dLbl>
              <c:idx val="8"/>
              <c:layout>
                <c:manualLayout>
                  <c:x val="-3.2303707830636408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384-4250-AB65-00726F34C59C}"/>
                </c:ext>
              </c:extLst>
            </c:dLbl>
            <c:dLbl>
              <c:idx val="9"/>
              <c:layout>
                <c:manualLayout>
                  <c:x val="-3.2303707830636297E-2"/>
                  <c:y val="5.7789851279019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384-4250-AB65-00726F34C5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Лист1!$A$5:$A$10</c:f>
              <c:strCache>
                <c:ptCount val="6"/>
                <c:pt idx="0">
                  <c:v>госуправ</c:v>
                </c:pt>
                <c:pt idx="1">
                  <c:v>образование</c:v>
                </c:pt>
                <c:pt idx="2">
                  <c:v>здравоохран</c:v>
                </c:pt>
                <c:pt idx="3">
                  <c:v>сельское хоз-во</c:v>
                </c:pt>
                <c:pt idx="4">
                  <c:v>культура</c:v>
                </c:pt>
                <c:pt idx="5">
                  <c:v>прочие услуги</c:v>
                </c:pt>
              </c:strCache>
            </c:strRef>
          </c:cat>
          <c:val>
            <c:numRef>
              <c:f>Лист1!$B$2:$B$11</c:f>
              <c:numCache>
                <c:formatCode>0.00</c:formatCode>
                <c:ptCount val="10"/>
                <c:pt idx="0">
                  <c:v>4.4800000000000004</c:v>
                </c:pt>
                <c:pt idx="1">
                  <c:v>4.74</c:v>
                </c:pt>
                <c:pt idx="2">
                  <c:v>3.16</c:v>
                </c:pt>
                <c:pt idx="3">
                  <c:v>2.85</c:v>
                </c:pt>
                <c:pt idx="4">
                  <c:v>2.84</c:v>
                </c:pt>
                <c:pt idx="5">
                  <c:v>2.67</c:v>
                </c:pt>
                <c:pt idx="6">
                  <c:v>3.06</c:v>
                </c:pt>
                <c:pt idx="7">
                  <c:v>2.2200000000000002</c:v>
                </c:pt>
                <c:pt idx="8">
                  <c:v>1.95</c:v>
                </c:pt>
                <c:pt idx="9">
                  <c:v>1.88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5-1BF5-448C-99E8-97FDE5C8E58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47779408"/>
        <c:axId val="1847787568"/>
      </c:lineChart>
      <c:valAx>
        <c:axId val="1847787568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1847779408"/>
        <c:crosses val="autoZero"/>
        <c:crossBetween val="between"/>
      </c:valAx>
      <c:catAx>
        <c:axId val="18477794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477875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3646732802580696"/>
          <c:y val="7.6947899065815978E-2"/>
          <c:w val="0.56056221608172074"/>
          <c:h val="0.1233048820363805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безработных, чел.</a:t>
            </a:r>
          </a:p>
        </c:rich>
      </c:tx>
      <c:layout>
        <c:manualLayout>
          <c:xMode val="edge"/>
          <c:yMode val="edge"/>
          <c:x val="0.27063402989695645"/>
          <c:y val="1.173591059269120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589742745203953"/>
          <c:y val="0.12552526670703901"/>
          <c:w val="0.79695050301682113"/>
          <c:h val="0.643625983614081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8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c:spPr>
          <c:invertIfNegative val="0"/>
          <c:dLbls>
            <c:dLbl>
              <c:idx val="0"/>
              <c:layout>
                <c:manualLayout>
                  <c:x val="2.8401614573983967E-2"/>
                  <c:y val="-5.476789079504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5816962249204978E-2"/>
                      <c:h val="9.819045195884977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41B-466F-8FBF-F06C68C9BCDA}"/>
                </c:ext>
              </c:extLst>
            </c:dLbl>
            <c:dLbl>
              <c:idx val="1"/>
              <c:layout>
                <c:manualLayout>
                  <c:x val="2.9043372325306026E-2"/>
                  <c:y val="-5.867955296345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96074233513772"/>
                      <c:h val="9.03665115637223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41B-466F-8FBF-F06C68C9BC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 года</c:v>
                </c:pt>
                <c:pt idx="1">
                  <c:v>январь-март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1B-466F-8FBF-F06C68C9BC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82128"/>
        <c:axId val="1847777776"/>
        <c:axId val="0"/>
      </c:bar3DChart>
      <c:catAx>
        <c:axId val="184778212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847777776"/>
        <c:crosses val="autoZero"/>
        <c:auto val="1"/>
        <c:lblAlgn val="ctr"/>
        <c:lblOffset val="100"/>
        <c:noMultiLvlLbl val="0"/>
      </c:catAx>
      <c:valAx>
        <c:axId val="1847777776"/>
        <c:scaling>
          <c:orientation val="minMax"/>
          <c:max val="4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2128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7026247027197754E-3"/>
          <c:y val="4.7945266891386513E-2"/>
          <c:w val="0.99829737529728024"/>
          <c:h val="0.544829060494563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 г.Первомайск</c:v>
                </c:pt>
              </c:strCache>
            </c:strRef>
          </c:tx>
          <c:spPr>
            <a:pattFill prst="pct75">
              <a:fgClr>
                <a:schemeClr val="accent4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2187260201741336E-2"/>
                  <c:y val="-2.87809632751525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609148764919986E-2"/>
                      <c:h val="5.214047774438282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FD5-442F-AFD6-589D349B55E2}"/>
                </c:ext>
              </c:extLst>
            </c:dLbl>
            <c:dLbl>
              <c:idx val="1"/>
              <c:layout>
                <c:manualLayout>
                  <c:x val="2.5664961910926869E-2"/>
                  <c:y val="-3.286303556774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D5-442F-AFD6-589D349B55E2}"/>
                </c:ext>
              </c:extLst>
            </c:dLbl>
            <c:dLbl>
              <c:idx val="2"/>
              <c:layout>
                <c:manualLayout>
                  <c:x val="2.3955176212870039E-2"/>
                  <c:y val="-2.99657918071166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DC6-4F7C-A9B6-0B5AC956FB26}"/>
                </c:ext>
              </c:extLst>
            </c:dLbl>
            <c:dLbl>
              <c:idx val="3"/>
              <c:layout>
                <c:manualLayout>
                  <c:x val="1.088871646039551E-2"/>
                  <c:y val="-2.69692126264049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BB5-4090-B2F2-B8060CB3D7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m/d/yyyy</c:formatCode>
                <c:ptCount val="4"/>
                <c:pt idx="0">
                  <c:v>46023</c:v>
                </c:pt>
                <c:pt idx="1">
                  <c:v>46054</c:v>
                </c:pt>
                <c:pt idx="2">
                  <c:v>46082</c:v>
                </c:pt>
                <c:pt idx="3">
                  <c:v>46113</c:v>
                </c:pt>
              </c:numCache>
            </c:numRef>
          </c:cat>
          <c:val>
            <c:numRef>
              <c:f>Лист1!$B$2:$B$5</c:f>
              <c:numCache>
                <c:formatCode>0.00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0.01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D5-442F-AFD6-589D349B55E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pattFill prst="pct80">
              <a:fgClr>
                <a:srgbClr val="7030A0"/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828957126750621E-2"/>
                  <c:y val="-3.3329746876361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FD5-442F-AFD6-589D349B55E2}"/>
                </c:ext>
              </c:extLst>
            </c:dLbl>
            <c:dLbl>
              <c:idx val="1"/>
              <c:layout>
                <c:manualLayout>
                  <c:x val="2.530992116397791E-2"/>
                  <c:y val="-3.53460671431935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7506365865804732E-2"/>
                      <c:h val="5.487703879461067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FD5-442F-AFD6-589D349B55E2}"/>
                </c:ext>
              </c:extLst>
            </c:dLbl>
            <c:dLbl>
              <c:idx val="2"/>
              <c:layout>
                <c:manualLayout>
                  <c:x val="3.0488406089107425E-2"/>
                  <c:y val="-3.2962370987828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DC6-4F7C-A9B6-0B5AC956FB26}"/>
                </c:ext>
              </c:extLst>
            </c:dLbl>
            <c:dLbl>
              <c:idx val="3"/>
              <c:layout>
                <c:manualLayout>
                  <c:x val="2.3955176212870119E-2"/>
                  <c:y val="-2.69692126264049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BB5-4090-B2F2-B8060CB3D7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m/d/yyyy</c:formatCode>
                <c:ptCount val="4"/>
                <c:pt idx="0">
                  <c:v>46023</c:v>
                </c:pt>
                <c:pt idx="1">
                  <c:v>46054</c:v>
                </c:pt>
                <c:pt idx="2">
                  <c:v>46082</c:v>
                </c:pt>
                <c:pt idx="3">
                  <c:v>46113</c:v>
                </c:pt>
              </c:numCache>
            </c:numRef>
          </c:cat>
          <c:val>
            <c:numRef>
              <c:f>Лист1!$C$2:$C$5</c:f>
              <c:numCache>
                <c:formatCode>0.00</c:formatCode>
                <c:ptCount val="4"/>
                <c:pt idx="0">
                  <c:v>0.01</c:v>
                </c:pt>
                <c:pt idx="1">
                  <c:v>0.01</c:v>
                </c:pt>
                <c:pt idx="2">
                  <c:v>0.01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FD5-442F-AFD6-589D349B5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78864"/>
        <c:axId val="1847791376"/>
        <c:axId val="0"/>
      </c:bar3DChart>
      <c:dateAx>
        <c:axId val="184777886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847791376"/>
        <c:crosses val="autoZero"/>
        <c:auto val="1"/>
        <c:lblOffset val="100"/>
        <c:baseTimeUnit val="months"/>
      </c:dateAx>
      <c:valAx>
        <c:axId val="1847791376"/>
        <c:scaling>
          <c:orientation val="minMax"/>
          <c:max val="0.2"/>
          <c:min val="0"/>
        </c:scaling>
        <c:delete val="1"/>
        <c:axPos val="l"/>
        <c:numFmt formatCode="0.00" sourceLinked="1"/>
        <c:majorTickMark val="out"/>
        <c:minorTickMark val="none"/>
        <c:tickLblPos val="nextTo"/>
        <c:crossAx val="1847778864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898759070366908E-2"/>
          <c:y val="0.64483717721297373"/>
          <c:w val="0.87835414912911269"/>
          <c:h val="0.102015411018385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31750"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6050460370800077"/>
          <c:y val="4.0877338176705524E-2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864825175028742"/>
          <c:y val="7.0545752934196751E-2"/>
          <c:w val="0.80445191960492735"/>
          <c:h val="0.8898214248009749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зарегистрированных преступлений</c:v>
                </c:pt>
              </c:strCache>
            </c:strRef>
          </c:tx>
          <c:spPr>
            <a:solidFill>
              <a:srgbClr val="A261A7">
                <a:alpha val="93000"/>
              </a:srgbClr>
            </a:solidFill>
          </c:spPr>
          <c:invertIfNegative val="0"/>
          <c:dLbls>
            <c:dLbl>
              <c:idx val="0"/>
              <c:layout>
                <c:manualLayout>
                  <c:x val="2.0895742647476553E-2"/>
                  <c:y val="-3.1547608943788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62-4C97-A255-793529904C48}"/>
                </c:ext>
              </c:extLst>
            </c:dLbl>
            <c:dLbl>
              <c:idx val="1"/>
              <c:layout>
                <c:manualLayout>
                  <c:x val="2.5239577474838199E-2"/>
                  <c:y val="-4.2275038016524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FDF-422D-820E-C35A94C237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2026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DF-422D-820E-C35A94C23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87024"/>
        <c:axId val="1847776688"/>
        <c:axId val="0"/>
      </c:bar3DChart>
      <c:catAx>
        <c:axId val="184778702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847776688"/>
        <c:crosses val="autoZero"/>
        <c:auto val="1"/>
        <c:lblAlgn val="ctr"/>
        <c:lblOffset val="100"/>
        <c:noMultiLvlLbl val="0"/>
      </c:catAx>
      <c:valAx>
        <c:axId val="1847776688"/>
        <c:scaling>
          <c:orientation val="minMax"/>
          <c:max val="25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1847787024"/>
        <c:crosses val="autoZero"/>
        <c:crossBetween val="between"/>
        <c:majorUnit val="5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C0504D">
        <a:lumMod val="40000"/>
        <a:lumOff val="60000"/>
        <a:alpha val="26000"/>
      </a:srgbClr>
    </a:solidFill>
    <a:ln>
      <a:solidFill>
        <a:schemeClr val="tx2">
          <a:lumMod val="60000"/>
          <a:lumOff val="40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Число зарегистрированных преступлений в расчете на 10</a:t>
            </a:r>
            <a:r>
              <a:rPr lang="ru-RU" sz="14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c:rich>
      </c:tx>
      <c:layout>
        <c:manualLayout>
          <c:xMode val="edge"/>
          <c:yMode val="edge"/>
          <c:x val="0.11443726374832337"/>
          <c:y val="1.290460684303188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701956581353996E-2"/>
          <c:y val="0.20987090651306683"/>
          <c:w val="0.72048503703179967"/>
          <c:h val="0.642048221907754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</c:v>
                </c:pt>
              </c:strCache>
            </c:strRef>
          </c:tx>
          <c:spPr>
            <a:solidFill>
              <a:schemeClr val="accent5">
                <a:lumMod val="75000"/>
                <a:alpha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0914930072349898E-3"/>
                  <c:y val="-1.4445369481587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FD-4EDE-8C37-B38F58C9E680}"/>
                </c:ext>
              </c:extLst>
            </c:dLbl>
            <c:dLbl>
              <c:idx val="1"/>
              <c:layout>
                <c:manualLayout>
                  <c:x val="-6.9755574140107452E-17"/>
                  <c:y val="-4.30153561434396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CE4-4068-B1CA-92C78F5E3C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 года</c:v>
                </c:pt>
                <c:pt idx="1">
                  <c:v>январь-март 2026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6.5</c:v>
                </c:pt>
                <c:pt idx="1">
                  <c:v>13.1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D1-4BAD-A6D9-DA61CF9D4D3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solidFill>
              <a:schemeClr val="accent2">
                <a:lumMod val="75000"/>
                <a:alpha val="68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9024467262486668E-3"/>
                  <c:y val="1.36927701008727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9A-4DC1-8BDB-74696C8DFF24}"/>
                </c:ext>
              </c:extLst>
            </c:dLbl>
            <c:dLbl>
              <c:idx val="1"/>
              <c:layout>
                <c:manualLayout>
                  <c:x val="3.8048934524974034E-3"/>
                  <c:y val="1.24087447848114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9A-4DC1-8BDB-74696C8DFF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 года</c:v>
                </c:pt>
                <c:pt idx="1">
                  <c:v>январь-март 2026 года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>
                  <c:v>29.1</c:v>
                </c:pt>
                <c:pt idx="1">
                  <c:v>23.5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D1-4BAD-A6D9-DA61CF9D4D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47782672"/>
        <c:axId val="1847788112"/>
      </c:barChart>
      <c:catAx>
        <c:axId val="184778267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847788112"/>
        <c:crossesAt val="0"/>
        <c:auto val="1"/>
        <c:lblAlgn val="ctr"/>
        <c:lblOffset val="100"/>
        <c:noMultiLvlLbl val="0"/>
      </c:catAx>
      <c:valAx>
        <c:axId val="1847788112"/>
        <c:scaling>
          <c:orientation val="minMax"/>
          <c:max val="4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2672"/>
        <c:crosses val="autoZero"/>
        <c:crossBetween val="between"/>
        <c:majorUnit val="10"/>
      </c:valAx>
      <c:spPr>
        <a:solidFill>
          <a:srgbClr val="C0504D">
            <a:lumMod val="40000"/>
            <a:lumOff val="60000"/>
            <a:alpha val="7000"/>
          </a:srgbClr>
        </a:solidFill>
      </c:spPr>
    </c:plotArea>
    <c:legend>
      <c:legendPos val="r"/>
      <c:legendEntry>
        <c:idx val="0"/>
        <c:txPr>
          <a:bodyPr/>
          <a:lstStyle/>
          <a:p>
            <a:pPr>
              <a:defRPr sz="1200" spc="-1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spc="-1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708102655426153"/>
          <c:y val="0.18262525089468554"/>
          <c:w val="0.28989887671755737"/>
          <c:h val="0.17680835541116247"/>
        </c:manualLayout>
      </c:layout>
      <c:overlay val="0"/>
      <c:txPr>
        <a:bodyPr/>
        <a:lstStyle/>
        <a:p>
          <a:pPr>
            <a:defRPr sz="1200" spc="-10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0504D">
        <a:lumMod val="40000"/>
        <a:lumOff val="60000"/>
        <a:alpha val="38000"/>
      </a:srgb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803083901426238"/>
          <c:y val="0.15175955501967231"/>
          <c:w val="0.85582028410833533"/>
          <c:h val="0.7396727859959481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0961280"/>
        <c:axId val="1578262976"/>
      </c:barChart>
      <c:catAx>
        <c:axId val="16809612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78262976"/>
        <c:crosses val="autoZero"/>
        <c:auto val="1"/>
        <c:lblAlgn val="ctr"/>
        <c:lblOffset val="100"/>
        <c:noMultiLvlLbl val="0"/>
      </c:catAx>
      <c:valAx>
        <c:axId val="1578262976"/>
        <c:scaling>
          <c:orientation val="minMax"/>
          <c:max val="8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8096128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17820106766453"/>
          <c:y val="8.2644852539931882E-2"/>
          <c:w val="0.84679989247515564"/>
          <c:h val="0.8757785455381775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01.08.2021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120</c:v>
                </c:pt>
                <c:pt idx="1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50-441F-A386-B0B59B7B5C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0-1EAF-4321-B545-37DF34B0016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1EAF-4321-B545-37DF34B00161}"/>
              </c:ext>
            </c:extLst>
          </c:dPt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1150</c:v>
                </c:pt>
                <c:pt idx="1">
                  <c:v>1385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50-441F-A386-B0B59B7B5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88343776"/>
        <c:axId val="1790884320"/>
      </c:barChart>
      <c:catAx>
        <c:axId val="13883437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90884320"/>
        <c:crosses val="autoZero"/>
        <c:auto val="1"/>
        <c:lblAlgn val="ctr"/>
        <c:lblOffset val="100"/>
        <c:noMultiLvlLbl val="0"/>
      </c:catAx>
      <c:valAx>
        <c:axId val="1790884320"/>
        <c:scaling>
          <c:orientation val="minMax"/>
          <c:max val="1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1388343776"/>
        <c:crosses val="autoZero"/>
        <c:crossBetween val="between"/>
        <c:majorUnit val="40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431465903065918E-2"/>
          <c:y val="0.17674345829229907"/>
          <c:w val="0.92934279281950627"/>
          <c:h val="0.6418434792212817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2.9192702575649872E-2"/>
                  <c:y val="-0.2202941502492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E38-45EF-8C50-7FBB07987C50}"/>
                </c:ext>
              </c:extLst>
            </c:dLbl>
            <c:dLbl>
              <c:idx val="1"/>
              <c:layout>
                <c:manualLayout>
                  <c:x val="2.5076685635047113E-2"/>
                  <c:y val="-0.287185660085308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0-18D8-4920-A50B-7F2A01BF7C91}"/>
                </c:ext>
              </c:extLst>
            </c:dLbl>
            <c:dLbl>
              <c:idx val="2"/>
              <c:layout>
                <c:manualLayout>
                  <c:x val="2.9987356798028504E-2"/>
                  <c:y val="-0.299848695059919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4F5-4807-829E-5CA9C5D90E3A}"/>
                </c:ext>
              </c:extLst>
            </c:dLbl>
            <c:dLbl>
              <c:idx val="3"/>
              <c:layout>
                <c:manualLayout>
                  <c:x val="1.6384001305104718E-2"/>
                  <c:y val="-0.1745373114140589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3617049548153624E-2"/>
                      <c:h val="0.1057093704618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FE38-45EF-8C50-7FBB07987C50}"/>
                </c:ext>
              </c:extLst>
            </c:dLbl>
            <c:dLbl>
              <c:idx val="4"/>
              <c:layout>
                <c:manualLayout>
                  <c:x val="1.6169345923586976E-2"/>
                  <c:y val="-0.217050358013659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841598939129713"/>
                      <c:h val="0.167316612289994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E38-45EF-8C50-7FBB07987C50}"/>
                </c:ext>
              </c:extLst>
            </c:dLbl>
            <c:dLbl>
              <c:idx val="5"/>
              <c:layout>
                <c:manualLayout>
                  <c:x val="1.3474776919394858E-2"/>
                  <c:y val="-0.247337757365461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279899513396201E-2"/>
                      <c:h val="0.1057093704618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9E3-4BA9-B622-4D612AF574E9}"/>
                </c:ext>
              </c:extLst>
            </c:dLbl>
            <c:dLbl>
              <c:idx val="6"/>
              <c:layout>
                <c:manualLayout>
                  <c:x val="1.3630616726376639E-2"/>
                  <c:y val="-0.25919124488230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D8-4920-A50B-7F2A01BF7C91}"/>
                </c:ext>
              </c:extLst>
            </c:dLbl>
            <c:dLbl>
              <c:idx val="7"/>
              <c:layout>
                <c:manualLayout>
                  <c:x val="9.5414317084635443E-3"/>
                  <c:y val="-0.2185337947046872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962070394085811E-2"/>
                      <c:h val="0.126038095550610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1A9-4BA5-BD4C-B7CB6D01A42C}"/>
                </c:ext>
              </c:extLst>
            </c:dLbl>
            <c:dLbl>
              <c:idx val="8"/>
              <c:layout>
                <c:manualLayout>
                  <c:x val="1.090449338110141E-2"/>
                  <c:y val="-0.243944701065697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4F-441A-B585-E0CFA782D586}"/>
                </c:ext>
              </c:extLst>
            </c:dLbl>
            <c:dLbl>
              <c:idx val="9"/>
              <c:layout>
                <c:manualLayout>
                  <c:x val="1.3630616726376738E-2"/>
                  <c:y val="-0.23378033852129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D04-41E3-ADA5-D7180BD9B72A}"/>
                </c:ext>
              </c:extLst>
            </c:dLbl>
            <c:dLbl>
              <c:idx val="10"/>
              <c:layout>
                <c:manualLayout>
                  <c:x val="1.0904493381101311E-2"/>
                  <c:y val="-0.23378033852129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AD-454C-A3BD-75F0B6BDA1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 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585.6</c:v>
                </c:pt>
                <c:pt idx="1">
                  <c:v>822.5</c:v>
                </c:pt>
                <c:pt idx="2" formatCode="General">
                  <c:v>883.1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38-45EF-8C50-7FBB07987C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90883776"/>
        <c:axId val="1790885408"/>
        <c:axId val="0"/>
      </c:bar3DChart>
      <c:catAx>
        <c:axId val="1790883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90885408"/>
        <c:crosses val="autoZero"/>
        <c:auto val="1"/>
        <c:lblAlgn val="ctr"/>
        <c:lblOffset val="100"/>
        <c:noMultiLvlLbl val="0"/>
      </c:catAx>
      <c:valAx>
        <c:axId val="1790885408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</a:t>
                </a:r>
                <a:r>
                  <a:rPr lang="ru-RU" sz="10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c:rich>
          </c:tx>
          <c:layout>
            <c:manualLayout>
              <c:xMode val="edge"/>
              <c:yMode val="edge"/>
              <c:x val="4.2901662157938227E-3"/>
              <c:y val="0.3933436230830271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90883776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942123101023928E-2"/>
          <c:y val="0.16886437559549233"/>
          <c:w val="0.93705782767920798"/>
          <c:h val="0.64772316588362844"/>
        </c:manualLayout>
      </c:layout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90894656"/>
        <c:axId val="1790893024"/>
        <c:axId val="0"/>
      </c:bar3DChart>
      <c:catAx>
        <c:axId val="179089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90893024"/>
        <c:crosses val="autoZero"/>
        <c:auto val="1"/>
        <c:lblAlgn val="ctr"/>
        <c:lblOffset val="100"/>
        <c:noMultiLvlLbl val="0"/>
      </c:catAx>
      <c:valAx>
        <c:axId val="1790893024"/>
        <c:scaling>
          <c:orientation val="minMax"/>
          <c:max val="10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1790894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400" b="1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сельскохозяйственной продукции</a:t>
            </a:r>
          </a:p>
        </c:rich>
      </c:tx>
      <c:layout>
        <c:manualLayout>
          <c:xMode val="edge"/>
          <c:yMode val="edge"/>
          <c:x val="0.13410765099555305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724164888545199"/>
          <c:y val="0.23123724610125623"/>
          <c:w val="0.82431006688457942"/>
          <c:h val="0.665524157934025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 сельскохозяйственной продукции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2.4121844804956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DB2-4DD2-BB95-D921BA23102A}"/>
                </c:ext>
              </c:extLst>
            </c:dLbl>
            <c:dLbl>
              <c:idx val="1"/>
              <c:layout>
                <c:manualLayout>
                  <c:x val="3.1609204699964023E-3"/>
                  <c:y val="8.040614934985587E-3"/>
                </c:manualLayout>
              </c:layout>
              <c:tx>
                <c:rich>
                  <a:bodyPr/>
                  <a:lstStyle/>
                  <a:p>
                    <a:fld id="{D60AFD77-2B49-4039-81DA-A70434A370A1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62F-4452-AF10-1454C1FA30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28346</c:v>
                </c:pt>
                <c:pt idx="1">
                  <c:v>19367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39-4651-9BEE-36699ED0F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0895200"/>
        <c:axId val="1790881056"/>
      </c:barChart>
      <c:catAx>
        <c:axId val="1790895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81056"/>
        <c:crosses val="autoZero"/>
        <c:auto val="1"/>
        <c:lblAlgn val="ctr"/>
        <c:lblOffset val="100"/>
        <c:noMultiLvlLbl val="0"/>
      </c:catAx>
      <c:valAx>
        <c:axId val="1790881056"/>
        <c:scaling>
          <c:orientation val="minMax"/>
          <c:max val="30000"/>
          <c:min val="5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790895200"/>
        <c:crosses val="autoZero"/>
        <c:crossBetween val="between"/>
        <c:majorUnit val="5000"/>
        <c:minorUnit val="4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58911866420944"/>
          <c:y val="3.619694951559916E-2"/>
          <c:w val="0.72224157285801927"/>
          <c:h val="0.852856932209903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январь-март 2025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95595855201646E-2"/>
                  <c:y val="-2.4064094456329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E68-40D1-88D8-CADE47D1E53F}"/>
                </c:ext>
              </c:extLst>
            </c:dLbl>
            <c:dLbl>
              <c:idx val="1"/>
              <c:layout>
                <c:manualLayout>
                  <c:x val="1.5064847395374467E-2"/>
                  <c:y val="3.06910857263618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773269738637012"/>
                      <c:h val="7.788140632538832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34CE-435B-A545-C3D87D7C91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19.5</c:v>
                </c:pt>
                <c:pt idx="1">
                  <c:v>585.1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DC-46D1-9B69-AB6DEE071D9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январь-март 2026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2.4651392005659252E-2"/>
                  <c:y val="-7.05128169537241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386-44C2-9D0B-903C6E29E2E6}"/>
                </c:ext>
              </c:extLst>
            </c:dLbl>
            <c:dLbl>
              <c:idx val="1"/>
              <c:layout>
                <c:manualLayout>
                  <c:x val="3.5607566230396695E-2"/>
                  <c:y val="-1.0115845573925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4CE-435B-A545-C3D87D7C91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16.3</c:v>
                </c:pt>
                <c:pt idx="1">
                  <c:v>497.7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DC-46D1-9B69-AB6DEE071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90881600"/>
        <c:axId val="1790882144"/>
        <c:axId val="0"/>
      </c:bar3DChart>
      <c:catAx>
        <c:axId val="1790881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90882144"/>
        <c:crosses val="autoZero"/>
        <c:auto val="1"/>
        <c:lblAlgn val="ctr"/>
        <c:lblOffset val="100"/>
        <c:noMultiLvlLbl val="0"/>
      </c:catAx>
      <c:valAx>
        <c:axId val="1790882144"/>
        <c:scaling>
          <c:orientation val="minMax"/>
          <c:max val="6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790881600"/>
        <c:crosses val="autoZero"/>
        <c:crossBetween val="between"/>
        <c:majorUnit val="200"/>
        <c:minorUnit val="50"/>
      </c:valAx>
    </c:plotArea>
    <c:legend>
      <c:legendPos val="r"/>
      <c:layout>
        <c:manualLayout>
          <c:xMode val="edge"/>
          <c:yMode val="edge"/>
          <c:x val="0.82119717770677347"/>
          <c:y val="0.32249292051118611"/>
          <c:w val="0.17436255231411438"/>
          <c:h val="0.27705647684696577"/>
        </c:manualLayout>
      </c:layout>
      <c:overlay val="0"/>
      <c:txPr>
        <a:bodyPr/>
        <a:lstStyle/>
        <a:p>
          <a:pPr>
            <a:defRPr sz="1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0.70726</cdr:x>
      <cdr:y>0.58043</cdr:y>
    </cdr:from>
    <cdr:to>
      <cdr:x>0.86831</cdr:x>
      <cdr:y>0.68726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2978842" y="1408623"/>
          <a:ext cx="678307" cy="259261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7,2 раза меньше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0.5</cdr:x>
      <cdr:y>0.31454</cdr:y>
    </cdr:from>
    <cdr:to>
      <cdr:x>0.64772</cdr:x>
      <cdr:y>0.35764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965273" y="1771681"/>
          <a:ext cx="1171501" cy="2427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(53,0 тыс. руб.)</a:t>
          </a:r>
          <a:endParaRPr lang="ru-RU" sz="12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0.69963</cdr:x>
      <cdr:y>0.74652</cdr:y>
    </cdr:from>
    <cdr:to>
      <cdr:x>0.83825</cdr:x>
      <cdr:y>0.8237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3017782" y="2057864"/>
          <a:ext cx="597909" cy="212751"/>
        </a:xfrm>
        <a:prstGeom xmlns:a="http://schemas.openxmlformats.org/drawingml/2006/main" prst="roundRect">
          <a:avLst/>
        </a:prstGeom>
        <a:gradFill xmlns:a="http://schemas.openxmlformats.org/drawingml/2006/main"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 xmlns:a="http://schemas.openxmlformats.org/drawingml/2006/main">
          <a:solidFill>
            <a:schemeClr val="accent6">
              <a:lumMod val="50000"/>
            </a:schemeClr>
          </a:solidFill>
        </a:ln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150,6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0.19503</cdr:x>
      <cdr:y>0.63005</cdr:y>
    </cdr:from>
    <cdr:to>
      <cdr:x>0.45862</cdr:x>
      <cdr:y>0.8898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6585" y="221805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н</a:t>
          </a:r>
          <a:r>
            <a:rPr lang="ru-RU" sz="1100" dirty="0"/>
            <a:t>а 01.03.2025</a:t>
          </a:r>
        </a:p>
      </cdr:txBody>
    </cdr:sp>
  </cdr:relSizeAnchor>
  <cdr:relSizeAnchor xmlns:cdr="http://schemas.openxmlformats.org/drawingml/2006/chartDrawing">
    <cdr:from>
      <cdr:x>0.62945</cdr:x>
      <cdr:y>0.62827</cdr:y>
    </cdr:from>
    <cdr:to>
      <cdr:x>0.93948</cdr:x>
      <cdr:y>0.92385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83596" y="2090324"/>
          <a:ext cx="1075509" cy="9834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н</a:t>
          </a:r>
          <a:r>
            <a:rPr lang="ru-RU" sz="1100" dirty="0"/>
            <a:t>а 01.03.2026</a:t>
          </a:r>
        </a:p>
      </cdr:txBody>
    </cdr:sp>
  </cdr:relSizeAnchor>
  <cdr:relSizeAnchor xmlns:cdr="http://schemas.openxmlformats.org/drawingml/2006/chartDrawing">
    <cdr:from>
      <cdr:x>0.70388</cdr:x>
      <cdr:y>0.08973</cdr:y>
    </cdr:from>
    <cdr:to>
      <cdr:x>0.89087</cdr:x>
      <cdr:y>0.21357</cdr:y>
    </cdr:to>
    <cdr:sp macro="" textlink="">
      <cdr:nvSpPr>
        <cdr:cNvPr id="3" name="TextBox 2"/>
        <cdr:cNvSpPr txBox="1"/>
      </cdr:nvSpPr>
      <cdr:spPr>
        <a:xfrm xmlns:a="http://schemas.openxmlformats.org/drawingml/2006/main" rot="10800000" flipV="1">
          <a:off x="2441805" y="298540"/>
          <a:ext cx="648678" cy="412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cs typeface="Calibri" panose="020F0502020204030204" pitchFamily="34" charset="0"/>
            </a:rPr>
            <a:t>2151</a:t>
          </a:r>
        </a:p>
      </cdr:txBody>
    </cdr:sp>
  </cdr:relSizeAnchor>
  <cdr:relSizeAnchor xmlns:cdr="http://schemas.openxmlformats.org/drawingml/2006/chartDrawing">
    <cdr:from>
      <cdr:x>0.28727</cdr:x>
      <cdr:y>0.24279</cdr:y>
    </cdr:from>
    <cdr:to>
      <cdr:x>0.55086</cdr:x>
      <cdr:y>0.33438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6564" y="854738"/>
          <a:ext cx="914400" cy="322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0.28727</cdr:x>
      <cdr:y>0.22515</cdr:y>
    </cdr:from>
    <cdr:to>
      <cdr:x>0.55086</cdr:x>
      <cdr:y>0.30283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6564" y="792635"/>
          <a:ext cx="914400" cy="273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0.19849</cdr:x>
      <cdr:y>0.18276</cdr:y>
    </cdr:from>
    <cdr:to>
      <cdr:x>0.47315</cdr:x>
      <cdr:y>0.29364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88589" y="643378"/>
          <a:ext cx="952778" cy="390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0.26979</cdr:x>
      <cdr:y>0.1169</cdr:y>
    </cdr:from>
    <cdr:to>
      <cdr:x>0.4331</cdr:x>
      <cdr:y>0.19553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35912" y="388944"/>
          <a:ext cx="566531" cy="2616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1974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0.68167</cdr:x>
      <cdr:y>0.03991</cdr:y>
    </cdr:from>
    <cdr:to>
      <cdr:x>0.84443</cdr:x>
      <cdr:y>0.18324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1" y="94051"/>
          <a:ext cx="604230" cy="33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1519</a:t>
          </a:r>
        </a:p>
      </cdr:txBody>
    </cdr:sp>
  </cdr:relSizeAnchor>
  <cdr:relSizeAnchor xmlns:cdr="http://schemas.openxmlformats.org/drawingml/2006/chartDrawing">
    <cdr:from>
      <cdr:x>0.28727</cdr:x>
      <cdr:y>0.24279</cdr:y>
    </cdr:from>
    <cdr:to>
      <cdr:x>0.55086</cdr:x>
      <cdr:y>0.33438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6564" y="854738"/>
          <a:ext cx="914400" cy="322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0.28727</cdr:x>
      <cdr:y>0.22515</cdr:y>
    </cdr:from>
    <cdr:to>
      <cdr:x>0.55086</cdr:x>
      <cdr:y>0.30283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6564" y="792635"/>
          <a:ext cx="914400" cy="273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0.19849</cdr:x>
      <cdr:y>0.18276</cdr:y>
    </cdr:from>
    <cdr:to>
      <cdr:x>0.47315</cdr:x>
      <cdr:y>0.29364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88589" y="643378"/>
          <a:ext cx="952778" cy="390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0.25231</cdr:x>
      <cdr:y>0.16562</cdr:y>
    </cdr:from>
    <cdr:to>
      <cdr:x>0.4073</cdr:x>
      <cdr:y>0.26071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36666" y="390313"/>
          <a:ext cx="575386" cy="2240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1356</a:t>
          </a:r>
        </a:p>
      </cdr:txBody>
    </cdr:sp>
  </cdr:relSizeAnchor>
  <cdr:relSizeAnchor xmlns:cdr="http://schemas.openxmlformats.org/drawingml/2006/chartDrawing">
    <cdr:from>
      <cdr:x>0.25703</cdr:x>
      <cdr:y>0.66089</cdr:y>
    </cdr:from>
    <cdr:to>
      <cdr:x>0.40872</cdr:x>
      <cdr:y>0.74617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954199" y="1557478"/>
          <a:ext cx="563128" cy="20097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114,2</a:t>
          </a:r>
        </a:p>
      </cdr:txBody>
    </cdr:sp>
  </cdr:relSizeAnchor>
  <cdr:relSizeAnchor xmlns:cdr="http://schemas.openxmlformats.org/drawingml/2006/chartDrawing">
    <cdr:from>
      <cdr:x>0.68283</cdr:x>
      <cdr:y>0.64994</cdr:y>
    </cdr:from>
    <cdr:to>
      <cdr:x>0.82382</cdr:x>
      <cdr:y>0.73816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2534957" y="1531679"/>
          <a:ext cx="523408" cy="20789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112,0</a:t>
          </a:r>
          <a:endParaRPr lang="ru-RU" sz="1100" dirty="0">
            <a:solidFill>
              <a:prstClr val="black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0.27836</cdr:x>
      <cdr:y>0.61199</cdr:y>
    </cdr:from>
    <cdr:to>
      <cdr:x>0.52467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3380" y="21585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0.25585</cdr:x>
      <cdr:y>0.8531</cdr:y>
    </cdr:from>
    <cdr:to>
      <cdr:x>0.51881</cdr:x>
      <cdr:y>0.97883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49804" y="2010457"/>
          <a:ext cx="976225" cy="2962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bg1"/>
              </a:solidFill>
            </a:rPr>
            <a:t>295,1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0.07831</cdr:x>
      <cdr:y>0</cdr:y>
    </cdr:from>
    <cdr:to>
      <cdr:x>0.97289</cdr:x>
      <cdr:y>0.16432</cdr:y>
    </cdr:to>
    <cdr:sp macro="" textlink="">
      <cdr:nvSpPr>
        <cdr:cNvPr id="2" name="TextBox 23">
          <a:extLst xmlns:a="http://schemas.openxmlformats.org/drawingml/2006/main">
            <a:ext uri="{FF2B5EF4-FFF2-40B4-BE49-F238E27FC236}">
              <a16:creationId xmlns:a16="http://schemas.microsoft.com/office/drawing/2014/main" id="{50E5EFCD-195F-45D1-8F7B-65C742D9846E}"/>
            </a:ext>
          </a:extLst>
        </cdr:cNvPr>
        <cdr:cNvSpPr txBox="1"/>
      </cdr:nvSpPr>
      <cdr:spPr>
        <a:xfrm xmlns:a="http://schemas.openxmlformats.org/drawingml/2006/main">
          <a:off x="347599" y="0"/>
          <a:ext cx="3970819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 sz="2128" b="1" i="0" u="none" strike="noStrike" kern="1200" baseline="0">
              <a:solidFill>
                <a:srgbClr val="4584D3">
                  <a:lumMod val="75000"/>
                </a:srgbClr>
              </a:solidFill>
              <a:latin typeface="+mn-lt"/>
              <a:ea typeface="+mn-ea"/>
              <a:cs typeface="+mn-cs"/>
            </a:defRPr>
          </a:pP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0.08815</cdr:x>
      <cdr:y>0.03008</cdr:y>
    </cdr:from>
    <cdr:to>
      <cdr:x>0.59902</cdr:x>
      <cdr:y>0.92507</cdr:y>
    </cdr:to>
    <cdr:pic>
      <cdr:nvPicPr>
        <cdr:cNvPr id="2" name="Picture 6" descr="https://static.elcode.ru/upload/files/2017-05/590c2d222d212/hrdbg.jpg">
          <a:extLst xmlns:a="http://schemas.openxmlformats.org/drawingml/2006/main">
            <a:ext uri="{FF2B5EF4-FFF2-40B4-BE49-F238E27FC236}">
              <a16:creationId xmlns:a16="http://schemas.microsoft.com/office/drawing/2014/main" id="{6AEF502A-E7BA-4B72-8C2B-15E421A404C6}"/>
            </a:ext>
          </a:extLst>
        </cdr:cNvPr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469831" y="87742"/>
          <a:ext cx="2723020" cy="2610972"/>
        </a:xfrm>
        <a:prstGeom xmlns:a="http://schemas.openxmlformats.org/drawingml/2006/main" prst="flowChartConnector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0.00335</cdr:x>
      <cdr:y>0.39588</cdr:y>
    </cdr:from>
    <cdr:to>
      <cdr:x>0.05095</cdr:x>
      <cdr:y>0.56013</cdr:y>
    </cdr:to>
    <cdr:sp macro="" textlink="">
      <cdr:nvSpPr>
        <cdr:cNvPr id="2" name="TextBox 5"/>
        <cdr:cNvSpPr txBox="1"/>
      </cdr:nvSpPr>
      <cdr:spPr>
        <a:xfrm xmlns:a="http://schemas.openxmlformats.org/drawingml/2006/main" rot="16200000">
          <a:off x="-85986" y="1194620"/>
          <a:ext cx="452803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руб.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0.74109</cdr:x>
      <cdr:y>0.21922</cdr:y>
    </cdr:from>
    <cdr:to>
      <cdr:x>0.79344</cdr:x>
      <cdr:y>0.28153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411805" y="695367"/>
          <a:ext cx="241005" cy="1976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/>
            <a:t>*</a:t>
          </a:r>
          <a:endParaRPr lang="ru-RU" sz="11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0.01423</cdr:x>
      <cdr:y>0.10921</cdr:y>
    </cdr:from>
    <cdr:to>
      <cdr:x>0.20291</cdr:x>
      <cdr:y>0.19538</cdr:y>
    </cdr:to>
    <cdr:sp macro="" textlink="">
      <cdr:nvSpPr>
        <cdr:cNvPr id="2" name="TextBox 24"/>
        <cdr:cNvSpPr txBox="1"/>
      </cdr:nvSpPr>
      <cdr:spPr>
        <a:xfrm xmlns:a="http://schemas.openxmlformats.org/drawingml/2006/main">
          <a:off x="114223" y="626501"/>
          <a:ext cx="1514929" cy="4943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Обрабатывающие</a:t>
          </a:r>
          <a:r>
            <a:rPr lang="ru-RU" sz="1400" b="1" dirty="0">
              <a:latin typeface="Times New Roman" pitchFamily="18" charset="0"/>
              <a:cs typeface="Times New Roman" pitchFamily="18" charset="0"/>
            </a:rPr>
            <a:t>    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производства</a:t>
          </a:r>
        </a:p>
      </cdr:txBody>
    </cdr:sp>
  </cdr:relSizeAnchor>
  <cdr:relSizeAnchor xmlns:cdr="http://schemas.openxmlformats.org/drawingml/2006/chartDrawing">
    <cdr:from>
      <cdr:x>0.01379</cdr:x>
      <cdr:y>0.2978</cdr:y>
    </cdr:from>
    <cdr:to>
      <cdr:x>0.20749</cdr:x>
      <cdr:y>0.37858</cdr:y>
    </cdr:to>
    <cdr:sp macro="" textlink="">
      <cdr:nvSpPr>
        <cdr:cNvPr id="3" name="TextBox 24"/>
        <cdr:cNvSpPr txBox="1"/>
      </cdr:nvSpPr>
      <cdr:spPr>
        <a:xfrm xmlns:a="http://schemas.openxmlformats.org/drawingml/2006/main">
          <a:off x="110719" y="1708324"/>
          <a:ext cx="1555234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Государственное управление</a:t>
          </a:r>
        </a:p>
      </cdr:txBody>
    </cdr:sp>
  </cdr:relSizeAnchor>
  <cdr:relSizeAnchor xmlns:cdr="http://schemas.openxmlformats.org/drawingml/2006/chartDrawing">
    <cdr:from>
      <cdr:x>0.01113</cdr:x>
      <cdr:y>0.20625</cdr:y>
    </cdr:from>
    <cdr:to>
      <cdr:x>0.20434</cdr:x>
      <cdr:y>0.28703</cdr:y>
    </cdr:to>
    <cdr:sp macro="" textlink="">
      <cdr:nvSpPr>
        <cdr:cNvPr id="4" name="TextBox 34"/>
        <cdr:cNvSpPr txBox="1"/>
      </cdr:nvSpPr>
      <cdr:spPr>
        <a:xfrm xmlns:a="http://schemas.openxmlformats.org/drawingml/2006/main">
          <a:off x="89395" y="1183171"/>
          <a:ext cx="1551301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Транспортировка и хранение</a:t>
          </a:r>
        </a:p>
      </cdr:txBody>
    </cdr:sp>
  </cdr:relSizeAnchor>
  <cdr:relSizeAnchor xmlns:cdr="http://schemas.openxmlformats.org/drawingml/2006/chartDrawing">
    <cdr:from>
      <cdr:x>0.00634</cdr:x>
      <cdr:y>0.48344</cdr:y>
    </cdr:from>
    <cdr:to>
      <cdr:x>0.20276</cdr:x>
      <cdr:y>0.53191</cdr:y>
    </cdr:to>
    <cdr:sp macro="" textlink="">
      <cdr:nvSpPr>
        <cdr:cNvPr id="5" name="TextBox 38"/>
        <cdr:cNvSpPr txBox="1"/>
      </cdr:nvSpPr>
      <cdr:spPr>
        <a:xfrm xmlns:a="http://schemas.openxmlformats.org/drawingml/2006/main">
          <a:off x="50930" y="2773295"/>
          <a:ext cx="1577074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Здравоохранение</a:t>
          </a:r>
        </a:p>
      </cdr:txBody>
    </cdr:sp>
  </cdr:relSizeAnchor>
  <cdr:relSizeAnchor xmlns:cdr="http://schemas.openxmlformats.org/drawingml/2006/chartDrawing">
    <cdr:from>
      <cdr:x>0.01268</cdr:x>
      <cdr:y>0.40141</cdr:y>
    </cdr:from>
    <cdr:to>
      <cdr:x>0.20038</cdr:x>
      <cdr:y>0.44989</cdr:y>
    </cdr:to>
    <cdr:sp macro="" textlink="">
      <cdr:nvSpPr>
        <cdr:cNvPr id="6" name="TextBox 36"/>
        <cdr:cNvSpPr txBox="1"/>
      </cdr:nvSpPr>
      <cdr:spPr>
        <a:xfrm xmlns:a="http://schemas.openxmlformats.org/drawingml/2006/main">
          <a:off x="101780" y="2302720"/>
          <a:ext cx="1507060" cy="27810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Образование</a:t>
          </a:r>
        </a:p>
      </cdr:txBody>
    </cdr:sp>
  </cdr:relSizeAnchor>
  <cdr:relSizeAnchor xmlns:cdr="http://schemas.openxmlformats.org/drawingml/2006/chartDrawing">
    <cdr:from>
      <cdr:x>0.01483</cdr:x>
      <cdr:y>0.04396</cdr:y>
    </cdr:from>
    <cdr:to>
      <cdr:x>0.20232</cdr:x>
      <cdr:y>0.09243</cdr:y>
    </cdr:to>
    <cdr:sp macro="" textlink="">
      <cdr:nvSpPr>
        <cdr:cNvPr id="7" name="TextBox 28"/>
        <cdr:cNvSpPr txBox="1"/>
      </cdr:nvSpPr>
      <cdr:spPr>
        <a:xfrm xmlns:a="http://schemas.openxmlformats.org/drawingml/2006/main">
          <a:off x="119038" y="252190"/>
          <a:ext cx="1505375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Строительство</a:t>
          </a:r>
        </a:p>
      </cdr:txBody>
    </cdr:sp>
  </cdr:relSizeAnchor>
  <cdr:relSizeAnchor xmlns:cdr="http://schemas.openxmlformats.org/drawingml/2006/chartDrawing">
    <cdr:from>
      <cdr:x>0.02686</cdr:x>
      <cdr:y>0.55796</cdr:y>
    </cdr:from>
    <cdr:to>
      <cdr:x>0.20945</cdr:x>
      <cdr:y>0.63844</cdr:y>
    </cdr:to>
    <cdr:sp macro="" textlink="">
      <cdr:nvSpPr>
        <cdr:cNvPr id="8" name="TextBox 45"/>
        <cdr:cNvSpPr txBox="1"/>
      </cdr:nvSpPr>
      <cdr:spPr>
        <a:xfrm xmlns:a="http://schemas.openxmlformats.org/drawingml/2006/main">
          <a:off x="215661" y="3200774"/>
          <a:ext cx="1466032" cy="46167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Сельское и лесное </a:t>
          </a:r>
        </a:p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               хозяйство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8" y="41"/>
            <a:ext cx="2918834" cy="495026"/>
          </a:xfrm>
          <a:prstGeom prst="rect">
            <a:avLst/>
          </a:prstGeom>
        </p:spPr>
        <p:txBody>
          <a:bodyPr vert="horz" lIns="90617" tIns="45310" rIns="90617" bIns="453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417" y="41"/>
            <a:ext cx="2918834" cy="495026"/>
          </a:xfrm>
          <a:prstGeom prst="rect">
            <a:avLst/>
          </a:prstGeom>
        </p:spPr>
        <p:txBody>
          <a:bodyPr vert="horz" lIns="90617" tIns="45310" rIns="90617" bIns="45310" rtlCol="0"/>
          <a:lstStyle>
            <a:lvl1pPr algn="r">
              <a:defRPr sz="1200"/>
            </a:lvl1pPr>
          </a:lstStyle>
          <a:p>
            <a:fld id="{ACD80D7A-674E-43E5-BB60-F854B6DC6D9E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0463" y="1239838"/>
            <a:ext cx="4414837" cy="3311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17" tIns="45310" rIns="90617" bIns="453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5"/>
            <a:ext cx="5388610" cy="3884861"/>
          </a:xfrm>
          <a:prstGeom prst="rect">
            <a:avLst/>
          </a:prstGeom>
        </p:spPr>
        <p:txBody>
          <a:bodyPr vert="horz" lIns="90617" tIns="45310" rIns="90617" bIns="4531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8" y="9371301"/>
            <a:ext cx="2918834" cy="495025"/>
          </a:xfrm>
          <a:prstGeom prst="rect">
            <a:avLst/>
          </a:prstGeom>
        </p:spPr>
        <p:txBody>
          <a:bodyPr vert="horz" lIns="90617" tIns="45310" rIns="90617" bIns="453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417" y="9371301"/>
            <a:ext cx="2918834" cy="495025"/>
          </a:xfrm>
          <a:prstGeom prst="rect">
            <a:avLst/>
          </a:prstGeom>
        </p:spPr>
        <p:txBody>
          <a:bodyPr vert="horz" lIns="90617" tIns="45310" rIns="90617" bIns="45310" rtlCol="0" anchor="b"/>
          <a:lstStyle>
            <a:lvl1pPr algn="r">
              <a:defRPr sz="1200"/>
            </a:lvl1pPr>
          </a:lstStyle>
          <a:p>
            <a:fld id="{ED25FCA1-4DAF-4AB7-86AD-BB03C5D1D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19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01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50963" y="1146175"/>
            <a:ext cx="4105275" cy="307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167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167">
                <a:defRPr/>
              </a:pPr>
              <a:t>15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2983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1070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1070">
                <a:defRPr/>
              </a:pPr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418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45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1230313"/>
            <a:ext cx="4406900" cy="33051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283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2832">
                <a:defRPr/>
              </a:pPr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692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492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741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0463" y="1239838"/>
            <a:ext cx="4414837" cy="3313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07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071"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04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1239838"/>
            <a:ext cx="4406900" cy="33067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089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0892">
                <a:defRPr/>
              </a:pPr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01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7288" y="1238250"/>
            <a:ext cx="4421187" cy="33162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167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167">
                <a:defRPr/>
              </a:pPr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139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239838"/>
            <a:ext cx="4421188" cy="33178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507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5071">
                <a:defRPr/>
              </a:pPr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427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003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0463" y="1239838"/>
            <a:ext cx="4414837" cy="3313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07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071">
                <a:defRPr/>
              </a:pPr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045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003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144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510CD-F932-45A1-B967-43778D05CD33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1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839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39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07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071">
                <a:defRPr/>
              </a:pPr>
              <a:t>13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56867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0846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0846">
                <a:defRPr/>
              </a:pPr>
              <a:t>14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2114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D86-F813-4867-9675-318740CA6D31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48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D429-A8A1-4B9E-A295-9BC639295243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84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21DB6-18F7-4662-8B2E-821811341E39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987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32AED-87EC-440A-A885-7627A67D00E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305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10FC4-046E-44DB-A155-5BE7F6BBE0E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057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7CE69-96D8-439F-ABD7-D3A62D96A7E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35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391F-E5BC-4DC4-A75F-F4C366CF359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82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4D6A-FFCE-4C46-BBD0-9EB2E2552E3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927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65B0E-4353-4107-AF16-B0AD1983DE9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24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55012-CD80-4C78-B1CF-80AA72C82F0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11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703D8-44A8-4059-ACD7-DD4FA4BF02B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21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0EE5-4EB5-48A5-A695-2633103A66C0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4570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4501-AF61-4577-AF02-B63B3FEF466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4313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76DCD-5F06-4149-8CDC-17EC16AC226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65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F862B-3E27-405B-9566-06F38E184C9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80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504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875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2352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2243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1357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8457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638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A489-2B37-4603-A00D-4068AC32A2F9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79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912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982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8549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4527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05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522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339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55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8156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4BE0B-8AFF-4AD6-BAB7-239B83E7A31D}" type="datetime1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31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153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808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196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756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37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E017A-6923-4CC1-B45F-2A33FCA22AB1}" type="datetime1">
              <a:rPr lang="ru-RU" smtClean="0"/>
              <a:t>07.05.2026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45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BF7A-6CB6-4F29-A206-2AD95C471F8A}" type="datetime1">
              <a:rPr lang="ru-RU" smtClean="0"/>
              <a:t>07.05.2026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92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5BB67-DD60-460D-B89F-487E37234D9F}" type="datetime1">
              <a:rPr lang="ru-RU" smtClean="0"/>
              <a:t>07.05.2026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48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5907E-F47D-4403-8AA0-3498E43D1C6B}" type="datetime1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679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9ECC-12BF-4B19-BA3C-D34D0D84821A}" type="datetime1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23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33E90-8759-4C3E-B47B-60D9B3D6F016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70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D68E83A-5315-4B47-A31B-1A515837111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02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43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8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21.png"/><Relationship Id="rId4" Type="http://schemas.openxmlformats.org/officeDocument/2006/relationships/chart" Target="../charts/char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7.png"/><Relationship Id="rId7" Type="http://schemas.openxmlformats.org/officeDocument/2006/relationships/image" Target="../media/image2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11" Type="http://schemas.microsoft.com/office/2007/relationships/hdphoto" Target="../media/hdphoto8.wdp"/><Relationship Id="rId5" Type="http://schemas.openxmlformats.org/officeDocument/2006/relationships/chart" Target="../charts/chart18.xml"/><Relationship Id="rId10" Type="http://schemas.openxmlformats.org/officeDocument/2006/relationships/image" Target="../media/image40.png"/><Relationship Id="rId4" Type="http://schemas.microsoft.com/office/2007/relationships/hdphoto" Target="../media/hdphoto6.wdp"/><Relationship Id="rId9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chart" Target="../charts/chart19.xml"/><Relationship Id="rId7" Type="http://schemas.openxmlformats.org/officeDocument/2006/relationships/chart" Target="../charts/chart2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9.wdp"/><Relationship Id="rId11" Type="http://schemas.openxmlformats.org/officeDocument/2006/relationships/image" Target="../media/image46.png"/><Relationship Id="rId5" Type="http://schemas.openxmlformats.org/officeDocument/2006/relationships/image" Target="../media/image42.png"/><Relationship Id="rId10" Type="http://schemas.openxmlformats.org/officeDocument/2006/relationships/image" Target="../media/image45.png"/><Relationship Id="rId4" Type="http://schemas.openxmlformats.org/officeDocument/2006/relationships/image" Target="../media/image21.pn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51.png"/><Relationship Id="rId4" Type="http://schemas.openxmlformats.org/officeDocument/2006/relationships/chart" Target="../charts/char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7.png"/><Relationship Id="rId5" Type="http://schemas.openxmlformats.org/officeDocument/2006/relationships/chart" Target="../charts/chart22.xml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chart" Target="../charts/chart23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5.xml"/><Relationship Id="rId5" Type="http://schemas.openxmlformats.org/officeDocument/2006/relationships/image" Target="../media/image10.jpeg"/><Relationship Id="rId4" Type="http://schemas.openxmlformats.org/officeDocument/2006/relationships/chart" Target="../charts/chart2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3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7.xml"/><Relationship Id="rId5" Type="http://schemas.openxmlformats.org/officeDocument/2006/relationships/chart" Target="../charts/chart26.xml"/><Relationship Id="rId10" Type="http://schemas.openxmlformats.org/officeDocument/2006/relationships/image" Target="../media/image57.jpeg"/><Relationship Id="rId4" Type="http://schemas.openxmlformats.org/officeDocument/2006/relationships/image" Target="../media/image10.jpeg"/><Relationship Id="rId9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chart" Target="../charts/chart28.xml"/><Relationship Id="rId3" Type="http://schemas.openxmlformats.org/officeDocument/2006/relationships/image" Target="../media/image53.jpeg"/><Relationship Id="rId7" Type="http://schemas.openxmlformats.org/officeDocument/2006/relationships/image" Target="../media/image61.jpeg"/><Relationship Id="rId12" Type="http://schemas.openxmlformats.org/officeDocument/2006/relationships/image" Target="../media/image6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11" Type="http://schemas.openxmlformats.org/officeDocument/2006/relationships/image" Target="../media/image65.jpeg"/><Relationship Id="rId5" Type="http://schemas.openxmlformats.org/officeDocument/2006/relationships/image" Target="../media/image59.jpeg"/><Relationship Id="rId15" Type="http://schemas.openxmlformats.org/officeDocument/2006/relationships/image" Target="../media/image10.jpeg"/><Relationship Id="rId10" Type="http://schemas.openxmlformats.org/officeDocument/2006/relationships/image" Target="../media/image64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Relationship Id="rId14" Type="http://schemas.openxmlformats.org/officeDocument/2006/relationships/image" Target="../media/image67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5.png"/><Relationship Id="rId5" Type="http://schemas.openxmlformats.org/officeDocument/2006/relationships/image" Target="../media/image10.jpe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jpeg"/><Relationship Id="rId1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chart" Target="../charts/chart29.xml"/><Relationship Id="rId3" Type="http://schemas.openxmlformats.org/officeDocument/2006/relationships/image" Target="../media/image53.jpeg"/><Relationship Id="rId7" Type="http://schemas.openxmlformats.org/officeDocument/2006/relationships/image" Target="../media/image61.jpeg"/><Relationship Id="rId12" Type="http://schemas.openxmlformats.org/officeDocument/2006/relationships/image" Target="../media/image6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11" Type="http://schemas.openxmlformats.org/officeDocument/2006/relationships/image" Target="../media/image65.jpeg"/><Relationship Id="rId5" Type="http://schemas.openxmlformats.org/officeDocument/2006/relationships/image" Target="../media/image59.jpeg"/><Relationship Id="rId15" Type="http://schemas.openxmlformats.org/officeDocument/2006/relationships/image" Target="../media/image10.jpeg"/><Relationship Id="rId10" Type="http://schemas.openxmlformats.org/officeDocument/2006/relationships/image" Target="../media/image64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Relationship Id="rId14" Type="http://schemas.openxmlformats.org/officeDocument/2006/relationships/image" Target="../media/image6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69.png"/><Relationship Id="rId4" Type="http://schemas.openxmlformats.org/officeDocument/2006/relationships/chart" Target="../charts/chart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0.wdp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chart" Target="../charts/chart33.xml"/><Relationship Id="rId4" Type="http://schemas.openxmlformats.org/officeDocument/2006/relationships/image" Target="../media/image7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chart" Target="../charts/chart35.xml"/><Relationship Id="rId4" Type="http://schemas.openxmlformats.org/officeDocument/2006/relationships/chart" Target="../charts/chart3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8.png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chart" Target="../charts/char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chart" Target="../charts/chart9.xml"/><Relationship Id="rId10" Type="http://schemas.openxmlformats.org/officeDocument/2006/relationships/image" Target="../media/image25.png"/><Relationship Id="rId4" Type="http://schemas.openxmlformats.org/officeDocument/2006/relationships/chart" Target="../charts/chart8.xml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chart" Target="../charts/chart10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1.xml"/><Relationship Id="rId11" Type="http://schemas.openxmlformats.org/officeDocument/2006/relationships/image" Target="../media/image22.emf"/><Relationship Id="rId5" Type="http://schemas.openxmlformats.org/officeDocument/2006/relationships/image" Target="../media/image28.png"/><Relationship Id="rId10" Type="http://schemas.microsoft.com/office/2007/relationships/hdphoto" Target="../media/hdphoto5.wdp"/><Relationship Id="rId4" Type="http://schemas.openxmlformats.org/officeDocument/2006/relationships/image" Target="../media/image27.jpe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7" Type="http://schemas.openxmlformats.org/officeDocument/2006/relationships/image" Target="../media/image34.jp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09"/>
            <a:ext cx="9139257" cy="6932334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5" name="Блок-схема: задержка 24"/>
          <p:cNvSpPr/>
          <p:nvPr/>
        </p:nvSpPr>
        <p:spPr>
          <a:xfrm rot="10800000">
            <a:off x="2447464" y="-15509"/>
            <a:ext cx="6767993" cy="6932334"/>
          </a:xfrm>
          <a:prstGeom prst="flowChartDelay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C5D4ED"/>
              </a:gs>
              <a:gs pos="100000">
                <a:schemeClr val="accent1">
                  <a:lumMod val="45000"/>
                  <a:lumOff val="55000"/>
                </a:schemeClr>
              </a:gs>
              <a:gs pos="5600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6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4" descr="https://www.kiprinform.com/wp-content/uploads/2015/07/deoffshorisation-of-Russian-economy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6" descr="https://ru.newsbtc.com/wp-content/uploads/sites/5/2018/09/marketmanipulation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3" t="33361" r="32614" b="22755"/>
          <a:stretch/>
        </p:blipFill>
        <p:spPr>
          <a:xfrm>
            <a:off x="3542393" y="1647480"/>
            <a:ext cx="1093862" cy="1538243"/>
          </a:xfrm>
          <a:prstGeom prst="rect">
            <a:avLst/>
          </a:prstGeom>
        </p:spPr>
      </p:pic>
      <p:pic>
        <p:nvPicPr>
          <p:cNvPr id="11" name="Picture 11" descr="герб г12">
            <a:extLst>
              <a:ext uri="{FF2B5EF4-FFF2-40B4-BE49-F238E27FC236}">
                <a16:creationId xmlns:a16="http://schemas.microsoft.com/office/drawing/2014/main" id="{4F9F73B7-C351-4D92-B173-D476E1AA0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9750" y="614192"/>
            <a:ext cx="514693" cy="634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2">
            <a:extLst>
              <a:ext uri="{FF2B5EF4-FFF2-40B4-BE49-F238E27FC236}">
                <a16:creationId xmlns:a16="http://schemas.microsoft.com/office/drawing/2014/main" id="{AE418C2B-57AE-490D-B2E9-AF6004759F5A}"/>
              </a:ext>
            </a:extLst>
          </p:cNvPr>
          <p:cNvSpPr txBox="1">
            <a:spLocks/>
          </p:cNvSpPr>
          <p:nvPr/>
        </p:nvSpPr>
        <p:spPr>
          <a:xfrm>
            <a:off x="5457168" y="-15609"/>
            <a:ext cx="3438904" cy="12012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4000"/>
              </a:lnSpc>
            </a:pP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АДМИНИСТРАЦИЯ МУНИЦИПАЛЬНОГО ОКРУГА ГОРОД ПЕРВОМАЙСК НИЖЕГОРОДСКОЙ ОБЛАСТИ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700813" y="2111829"/>
            <a:ext cx="53977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ИТОГИ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СОЦИАЛЬНО-ЭКОНОМИЧЕСКОГО РАЗВИТИЯ МУНИЦИПАЛЬНОГО ОКРУГА ГОРОД ПЕРВОМАЙСК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ЗА ЯНВАРЬ-МАРТ 2026 ГОДА</a:t>
            </a:r>
          </a:p>
        </p:txBody>
      </p:sp>
      <p:sp>
        <p:nvSpPr>
          <p:cNvPr id="19" name="Полилиния 18"/>
          <p:cNvSpPr/>
          <p:nvPr/>
        </p:nvSpPr>
        <p:spPr>
          <a:xfrm rot="5580000">
            <a:off x="560397" y="701961"/>
            <a:ext cx="4299191" cy="5256000"/>
          </a:xfrm>
          <a:custGeom>
            <a:avLst/>
            <a:gdLst>
              <a:gd name="connsiteX0" fmla="*/ 3219253 w 3413760"/>
              <a:gd name="connsiteY0" fmla="*/ 2756625 h 3766913"/>
              <a:gd name="connsiteX1" fmla="*/ 1706880 w 3413760"/>
              <a:gd name="connsiteY1" fmla="*/ 3766913 h 3766913"/>
              <a:gd name="connsiteX2" fmla="*/ 194507 w 3413760"/>
              <a:gd name="connsiteY2" fmla="*/ 2756625 h 3766913"/>
              <a:gd name="connsiteX3" fmla="*/ 1706880 w 3413760"/>
              <a:gd name="connsiteY3" fmla="*/ 1883457 h 3766913"/>
              <a:gd name="connsiteX4" fmla="*/ 3219253 w 3413760"/>
              <a:gd name="connsiteY4" fmla="*/ 2756625 h 3766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766913">
                <a:moveTo>
                  <a:pt x="3219253" y="2756625"/>
                </a:moveTo>
                <a:cubicBezTo>
                  <a:pt x="2924767" y="3377680"/>
                  <a:pt x="2342097" y="3766913"/>
                  <a:pt x="1706880" y="3766913"/>
                </a:cubicBezTo>
                <a:cubicBezTo>
                  <a:pt x="1071664" y="3766913"/>
                  <a:pt x="488993" y="3377680"/>
                  <a:pt x="194507" y="2756625"/>
                </a:cubicBezTo>
                <a:lnTo>
                  <a:pt x="1706880" y="1883457"/>
                </a:lnTo>
                <a:lnTo>
                  <a:pt x="3219253" y="2756625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 l="-18000" r="10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5519" tIns="2427541" rIns="985520" bIns="275022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000" kern="1200" dirty="0"/>
          </a:p>
        </p:txBody>
      </p:sp>
      <p:sp>
        <p:nvSpPr>
          <p:cNvPr id="20" name="Полилиния 19"/>
          <p:cNvSpPr/>
          <p:nvPr/>
        </p:nvSpPr>
        <p:spPr>
          <a:xfrm rot="3408194">
            <a:off x="331838" y="534135"/>
            <a:ext cx="4047132" cy="4401146"/>
          </a:xfrm>
          <a:custGeom>
            <a:avLst/>
            <a:gdLst>
              <a:gd name="connsiteX0" fmla="*/ 250399 w 3413760"/>
              <a:gd name="connsiteY0" fmla="*/ 2453611 h 3225422"/>
              <a:gd name="connsiteX1" fmla="*/ 250399 w 3413760"/>
              <a:gd name="connsiteY1" fmla="*/ 771812 h 3225422"/>
              <a:gd name="connsiteX2" fmla="*/ 1706880 w 3413760"/>
              <a:gd name="connsiteY2" fmla="*/ 1 h 3225422"/>
              <a:gd name="connsiteX3" fmla="*/ 1706880 w 3413760"/>
              <a:gd name="connsiteY3" fmla="*/ 1612711 h 3225422"/>
              <a:gd name="connsiteX4" fmla="*/ 250399 w 3413760"/>
              <a:gd name="connsiteY4" fmla="*/ 2453611 h 322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225422">
                <a:moveTo>
                  <a:pt x="250399" y="2453611"/>
                </a:moveTo>
                <a:cubicBezTo>
                  <a:pt x="-83466" y="1937386"/>
                  <a:pt x="-83466" y="1288037"/>
                  <a:pt x="250399" y="771812"/>
                </a:cubicBezTo>
                <a:cubicBezTo>
                  <a:pt x="560457" y="292399"/>
                  <a:pt x="1112239" y="1"/>
                  <a:pt x="1706880" y="1"/>
                </a:cubicBezTo>
                <a:lnTo>
                  <a:pt x="1706880" y="1612711"/>
                </a:lnTo>
                <a:lnTo>
                  <a:pt x="250399" y="2453611"/>
                </a:lnTo>
                <a:close/>
              </a:path>
            </a:pathLst>
          </a:custGeom>
          <a:blipFill dpi="0" rotWithShape="0">
            <a:blip r:embed="rId6"/>
            <a:srcRect/>
            <a:stretch>
              <a:fillRect l="2000" t="-11000" r="2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3860" tIns="671664" rIns="1927859" bIns="155481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kern="1200" dirty="0"/>
          </a:p>
        </p:txBody>
      </p:sp>
      <p:sp>
        <p:nvSpPr>
          <p:cNvPr id="30" name="Полилиния 29"/>
          <p:cNvSpPr/>
          <p:nvPr/>
        </p:nvSpPr>
        <p:spPr>
          <a:xfrm rot="14086473">
            <a:off x="293707" y="1799780"/>
            <a:ext cx="3866755" cy="3469310"/>
          </a:xfrm>
          <a:custGeom>
            <a:avLst/>
            <a:gdLst>
              <a:gd name="connsiteX0" fmla="*/ 250399 w 3413760"/>
              <a:gd name="connsiteY0" fmla="*/ 2453611 h 3225422"/>
              <a:gd name="connsiteX1" fmla="*/ 250399 w 3413760"/>
              <a:gd name="connsiteY1" fmla="*/ 771812 h 3225422"/>
              <a:gd name="connsiteX2" fmla="*/ 1706880 w 3413760"/>
              <a:gd name="connsiteY2" fmla="*/ 1 h 3225422"/>
              <a:gd name="connsiteX3" fmla="*/ 1706880 w 3413760"/>
              <a:gd name="connsiteY3" fmla="*/ 1612711 h 3225422"/>
              <a:gd name="connsiteX4" fmla="*/ 250399 w 3413760"/>
              <a:gd name="connsiteY4" fmla="*/ 2453611 h 322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225422">
                <a:moveTo>
                  <a:pt x="250399" y="2453611"/>
                </a:moveTo>
                <a:cubicBezTo>
                  <a:pt x="-83466" y="1937386"/>
                  <a:pt x="-83466" y="1288037"/>
                  <a:pt x="250399" y="771812"/>
                </a:cubicBezTo>
                <a:cubicBezTo>
                  <a:pt x="560457" y="292399"/>
                  <a:pt x="1112239" y="1"/>
                  <a:pt x="1706880" y="1"/>
                </a:cubicBezTo>
                <a:lnTo>
                  <a:pt x="1706880" y="1612711"/>
                </a:lnTo>
                <a:lnTo>
                  <a:pt x="250399" y="2453611"/>
                </a:lnTo>
                <a:close/>
              </a:path>
            </a:pathLst>
          </a:custGeom>
          <a:blipFill dpi="0" rotWithShape="0">
            <a:blip r:embed="rId7"/>
            <a:srcRect/>
            <a:stretch>
              <a:fillRect l="2000" t="-11000" r="2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3860" tIns="671664" rIns="1927859" bIns="155481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kern="1200" dirty="0"/>
          </a:p>
        </p:txBody>
      </p:sp>
      <p:sp>
        <p:nvSpPr>
          <p:cNvPr id="27" name="Блок-схема: узел 26"/>
          <p:cNvSpPr/>
          <p:nvPr/>
        </p:nvSpPr>
        <p:spPr>
          <a:xfrm>
            <a:off x="1751801" y="2172351"/>
            <a:ext cx="1833671" cy="1842323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6" t="7866" r="41869" b="53543"/>
          <a:stretch/>
        </p:blipFill>
        <p:spPr>
          <a:xfrm>
            <a:off x="1843755" y="2232674"/>
            <a:ext cx="1702220" cy="17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75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792" y="1480502"/>
            <a:ext cx="1858927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59,9</a:t>
            </a:r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платных услуг населению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791" y="2521028"/>
            <a:ext cx="1858927" cy="10643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5,8</a:t>
            </a:r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сопоставимых ценах</a:t>
            </a:r>
          </a:p>
        </p:txBody>
      </p:sp>
      <p:pic>
        <p:nvPicPr>
          <p:cNvPr id="1028" name="Picture 4" descr="https://sat42.ru/%D1%84%D0%B0%D0%B9%D0%BB%D1%8B/%D0%BA%D0%B0%D1%80%D1%82%D0%B8%D0%BD%D0%BA%D0%B8/%D0%BF%D0%B0%D1%80%D1%82%D0%BD%D1%91%D1%80%D1%8B/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913" y="4441851"/>
            <a:ext cx="3421286" cy="223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309" y="6674308"/>
            <a:ext cx="378690" cy="179395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524544169"/>
              </p:ext>
            </p:extLst>
          </p:nvPr>
        </p:nvGraphicFramePr>
        <p:xfrm>
          <a:off x="2011678" y="1192258"/>
          <a:ext cx="7132321" cy="342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89302" y="3752414"/>
            <a:ext cx="1858927" cy="1021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43,2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жилищно-коммунальных услуг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302" y="4890555"/>
            <a:ext cx="1858927" cy="1021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000" b="1" dirty="0">
                <a:solidFill>
                  <a:srgbClr val="4584D3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7,9</a:t>
            </a:r>
            <a:r>
              <a:rPr lang="ru-RU" sz="2000" b="1" dirty="0">
                <a:solidFill>
                  <a:srgbClr val="4584D3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сопоставимых ценах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737529220"/>
              </p:ext>
            </p:extLst>
          </p:nvPr>
        </p:nvGraphicFramePr>
        <p:xfrm>
          <a:off x="5410201" y="4037393"/>
          <a:ext cx="3533776" cy="2727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6441947" y="6092981"/>
            <a:ext cx="585434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115,3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608466" y="6092980"/>
            <a:ext cx="585434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115,5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410442" y="6031015"/>
            <a:ext cx="733557" cy="3898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24" name="Прямая со стрелкой 23"/>
          <p:cNvCxnSpPr>
            <a:cxnSpLocks/>
          </p:cNvCxnSpPr>
          <p:nvPr/>
        </p:nvCxnSpPr>
        <p:spPr>
          <a:xfrm flipH="1">
            <a:off x="8193900" y="6261426"/>
            <a:ext cx="2165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2">
            <a:extLst>
              <a:ext uri="{FF2B5EF4-FFF2-40B4-BE49-F238E27FC236}">
                <a16:creationId xmlns:a16="http://schemas.microsoft.com/office/drawing/2014/main" id="{861DD451-4E0B-4AC0-80C4-A6C6F10E24D0}"/>
              </a:ext>
            </a:extLst>
          </p:cNvPr>
          <p:cNvSpPr txBox="1"/>
          <p:nvPr/>
        </p:nvSpPr>
        <p:spPr>
          <a:xfrm>
            <a:off x="5332177" y="4642609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05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166478" y="264466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300" y="5900093"/>
            <a:ext cx="1482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48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42541" y="4328835"/>
            <a:ext cx="4539813" cy="2451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82439697"/>
              </p:ext>
            </p:extLst>
          </p:nvPr>
        </p:nvGraphicFramePr>
        <p:xfrm>
          <a:off x="-107740" y="1319567"/>
          <a:ext cx="4963510" cy="3129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5985" y="1588944"/>
            <a:ext cx="31115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Прямая со стрелкой 19"/>
          <p:cNvCxnSpPr>
            <a:cxnSpLocks/>
          </p:cNvCxnSpPr>
          <p:nvPr/>
        </p:nvCxnSpPr>
        <p:spPr>
          <a:xfrm flipH="1" flipV="1">
            <a:off x="3706785" y="3967558"/>
            <a:ext cx="333060" cy="4567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69967" y="3787459"/>
            <a:ext cx="530490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99,6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304605" y="3805157"/>
            <a:ext cx="580642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133,4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87405" y="67594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8856" y="514186"/>
            <a:ext cx="4005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В СФЕРЕ КУЛЬТУРЫ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03664" y="6601398"/>
            <a:ext cx="378690" cy="179395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04" y="4404078"/>
            <a:ext cx="4418172" cy="2354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71" t="5429" r="4302" b="15204"/>
          <a:stretch/>
        </p:blipFill>
        <p:spPr>
          <a:xfrm>
            <a:off x="4609790" y="1098962"/>
            <a:ext cx="4534210" cy="2496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990D40B-1A7D-4447-8244-8B3F19B64F7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30A7E97E-1D33-45B6-84B7-A053A0C5E133}"/>
              </a:ext>
            </a:extLst>
          </p:cNvPr>
          <p:cNvCxnSpPr>
            <a:cxnSpLocks/>
          </p:cNvCxnSpPr>
          <p:nvPr/>
        </p:nvCxnSpPr>
        <p:spPr>
          <a:xfrm>
            <a:off x="1222218" y="465138"/>
            <a:ext cx="6120142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Скругленный прямоугольник 28">
            <a:extLst>
              <a:ext uri="{FF2B5EF4-FFF2-40B4-BE49-F238E27FC236}">
                <a16:creationId xmlns:a16="http://schemas.microsoft.com/office/drawing/2014/main" id="{C7974FD2-C388-A242-5EB4-AA121E2BD155}"/>
              </a:ext>
            </a:extLst>
          </p:cNvPr>
          <p:cNvSpPr/>
          <p:nvPr/>
        </p:nvSpPr>
        <p:spPr>
          <a:xfrm>
            <a:off x="4039845" y="3813412"/>
            <a:ext cx="745790" cy="29728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%</a:t>
            </a:r>
          </a:p>
        </p:txBody>
      </p:sp>
    </p:spTree>
    <p:extLst>
      <p:ext uri="{BB962C8B-B14F-4D97-AF65-F5344CB8AC3E}">
        <p14:creationId xmlns:p14="http://schemas.microsoft.com/office/powerpoint/2010/main" val="3256195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0A0A2FE2-8074-40FF-BC62-13E1ACB0F5F4}"/>
              </a:ext>
            </a:extLst>
          </p:cNvPr>
          <p:cNvSpPr/>
          <p:nvPr/>
        </p:nvSpPr>
        <p:spPr>
          <a:xfrm>
            <a:off x="0" y="943104"/>
            <a:ext cx="9205360" cy="6010080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2507311"/>
              </p:ext>
            </p:extLst>
          </p:nvPr>
        </p:nvGraphicFramePr>
        <p:xfrm>
          <a:off x="61583" y="4071330"/>
          <a:ext cx="5330163" cy="2917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EB60D9C-10A0-4216-A6C4-ED818CD9B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7044" y="6714522"/>
            <a:ext cx="386956" cy="143478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12</a:t>
            </a:fld>
            <a:endParaRPr lang="ru-RU" sz="1050" dirty="0">
              <a:solidFill>
                <a:prstClr val="black"/>
              </a:solidFill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8B3D8FB-380B-464E-A13A-ED88570262C7}"/>
              </a:ext>
            </a:extLst>
          </p:cNvPr>
          <p:cNvSpPr txBox="1"/>
          <p:nvPr/>
        </p:nvSpPr>
        <p:spPr>
          <a:xfrm>
            <a:off x="1259111" y="67873"/>
            <a:ext cx="7439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ЗАКУПКИ ТОВАРОВ, РАБОТ, УСЛУГ ДЛЯ ОБЕСПЕЧЕНИЯ МУНИЦИПАЛЬНЫХ НУЖД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11" y="45549"/>
            <a:ext cx="911888" cy="830096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3758099"/>
              </p:ext>
            </p:extLst>
          </p:nvPr>
        </p:nvGraphicFramePr>
        <p:xfrm>
          <a:off x="-363634" y="818486"/>
          <a:ext cx="4437191" cy="3129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D94B295B-2BC0-46DC-A793-39D8DD6654B2}"/>
              </a:ext>
            </a:extLst>
          </p:cNvPr>
          <p:cNvSpPr txBox="1"/>
          <p:nvPr/>
        </p:nvSpPr>
        <p:spPr>
          <a:xfrm>
            <a:off x="1317111" y="2413659"/>
            <a:ext cx="1749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1EE7B2-7646-4B84-8BEA-1F7679BBEF7E}"/>
              </a:ext>
            </a:extLst>
          </p:cNvPr>
          <p:cNvSpPr txBox="1"/>
          <p:nvPr/>
        </p:nvSpPr>
        <p:spPr>
          <a:xfrm>
            <a:off x="433833" y="1086046"/>
            <a:ext cx="3872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Размещено и проведено 48 процедур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696A7B6-FBE4-4785-ABDA-C658DD42008D}"/>
              </a:ext>
            </a:extLst>
          </p:cNvPr>
          <p:cNvSpPr txBox="1"/>
          <p:nvPr/>
        </p:nvSpPr>
        <p:spPr>
          <a:xfrm>
            <a:off x="3771286" y="2124156"/>
            <a:ext cx="2796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электронных аукциона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F301AB4-D511-473C-8080-01862D9AEE86}"/>
              </a:ext>
            </a:extLst>
          </p:cNvPr>
          <p:cNvSpPr txBox="1"/>
          <p:nvPr/>
        </p:nvSpPr>
        <p:spPr>
          <a:xfrm>
            <a:off x="4009107" y="2624115"/>
            <a:ext cx="3258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13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у единственного поставщика</a:t>
            </a:r>
          </a:p>
        </p:txBody>
      </p:sp>
      <p:pic>
        <p:nvPicPr>
          <p:cNvPr id="53" name="Picture 16" descr="http://www.jeffdalrymplelaw.com/img/2175/085.jpg?sitetimestamp=636079104190000000">
            <a:extLst>
              <a:ext uri="{FF2B5EF4-FFF2-40B4-BE49-F238E27FC236}">
                <a16:creationId xmlns:a16="http://schemas.microsoft.com/office/drawing/2014/main" id="{76BB7DE2-4AE1-431E-9334-41EAB1527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234" y="1041591"/>
            <a:ext cx="2236288" cy="134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3F3BBB2-2AF2-4BC2-8DD8-ECE471F2B73A}"/>
              </a:ext>
            </a:extLst>
          </p:cNvPr>
          <p:cNvSpPr/>
          <p:nvPr/>
        </p:nvSpPr>
        <p:spPr>
          <a:xfrm>
            <a:off x="3665481" y="2204073"/>
            <a:ext cx="353086" cy="219057"/>
          </a:xfrm>
          <a:prstGeom prst="rect">
            <a:avLst/>
          </a:prstGeom>
          <a:solidFill>
            <a:srgbClr val="4D8E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71BEBD7A-2C6F-41F3-BC20-CB5C3ADB1B62}"/>
              </a:ext>
            </a:extLst>
          </p:cNvPr>
          <p:cNvSpPr/>
          <p:nvPr/>
        </p:nvSpPr>
        <p:spPr>
          <a:xfrm>
            <a:off x="3686478" y="3155150"/>
            <a:ext cx="353086" cy="219057"/>
          </a:xfrm>
          <a:prstGeom prst="rect">
            <a:avLst/>
          </a:prstGeom>
          <a:solidFill>
            <a:srgbClr val="A8F0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3B6D87A-56A8-49A3-AD5D-2D15C09F8240}"/>
              </a:ext>
            </a:extLst>
          </p:cNvPr>
          <p:cNvSpPr/>
          <p:nvPr/>
        </p:nvSpPr>
        <p:spPr>
          <a:xfrm>
            <a:off x="3686478" y="2667255"/>
            <a:ext cx="353086" cy="219057"/>
          </a:xfrm>
          <a:prstGeom prst="rect">
            <a:avLst/>
          </a:prstGeom>
          <a:solidFill>
            <a:srgbClr val="9CD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2EBEC97-5CEF-4847-82B5-E9BD47E46C5C}"/>
              </a:ext>
            </a:extLst>
          </p:cNvPr>
          <p:cNvSpPr txBox="1"/>
          <p:nvPr/>
        </p:nvSpPr>
        <p:spPr>
          <a:xfrm>
            <a:off x="4141533" y="3085847"/>
            <a:ext cx="4729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электронных закупок у единственного поставщика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01888" y="3959863"/>
            <a:ext cx="4277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данным процедурам: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с двумя вырезанными противолежащими углами 36"/>
          <p:cNvSpPr/>
          <p:nvPr/>
        </p:nvSpPr>
        <p:spPr>
          <a:xfrm>
            <a:off x="3477961" y="4727625"/>
            <a:ext cx="5331400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39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контракта заключено</a:t>
            </a:r>
          </a:p>
        </p:txBody>
      </p:sp>
      <p:pic>
        <p:nvPicPr>
          <p:cNvPr id="33" name="Picture 2" descr="https://cdn.hipwallpaper.com/i/67/81/5pFEXj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/>
          <a:stretch/>
        </p:blipFill>
        <p:spPr bwMode="auto">
          <a:xfrm>
            <a:off x="3586730" y="4682282"/>
            <a:ext cx="562684" cy="59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с двумя вырезанными противолежащими углами 36"/>
          <p:cNvSpPr/>
          <p:nvPr/>
        </p:nvSpPr>
        <p:spPr>
          <a:xfrm>
            <a:off x="3478179" y="6046919"/>
            <a:ext cx="5393089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процедур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статусе заключения контракта</a:t>
            </a:r>
          </a:p>
        </p:txBody>
      </p:sp>
      <p:pic>
        <p:nvPicPr>
          <p:cNvPr id="36" name="Picture 2" descr="https://cdn.hipwallpaper.com/i/67/81/5pFEXj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/>
          <a:stretch/>
        </p:blipFill>
        <p:spPr bwMode="auto">
          <a:xfrm>
            <a:off x="3507785" y="6021823"/>
            <a:ext cx="501322" cy="59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с двумя вырезанными противолежащими углами 36"/>
          <p:cNvSpPr/>
          <p:nvPr/>
        </p:nvSpPr>
        <p:spPr>
          <a:xfrm>
            <a:off x="3478180" y="5379405"/>
            <a:ext cx="5393088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4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процедуры на стадии подачи заявок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39868" y="5375297"/>
            <a:ext cx="560881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34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E7EAA64C-E4ED-4ACA-BCB6-656B545C5874}"/>
              </a:ext>
            </a:extLst>
          </p:cNvPr>
          <p:cNvSpPr/>
          <p:nvPr/>
        </p:nvSpPr>
        <p:spPr>
          <a:xfrm>
            <a:off x="-2" y="5214796"/>
            <a:ext cx="9144000" cy="164915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C5576A2-C3B8-4769-B00E-9F1E7CAE2771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E358F63-FB11-4976-94C3-BA594A9279AA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ИСПОЛНЕНИЕ БЮДЖЕТА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E182CD72-AC69-4785-8C3A-0EFC8E63D7BE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BA0B004-3974-41CD-93ED-DB6C4272A0F6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ОСНОВНЫЕ ПАРАМЕТРЫ БЮДЖЕТА, тыс.руб.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8F6036A-41CA-44C4-BD68-BA0086FFCE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  <p:pic>
        <p:nvPicPr>
          <p:cNvPr id="29" name="Picture 6" descr="Picture background">
            <a:extLst>
              <a:ext uri="{FF2B5EF4-FFF2-40B4-BE49-F238E27FC236}">
                <a16:creationId xmlns:a16="http://schemas.microsoft.com/office/drawing/2014/main" id="{2C9EFE11-9C93-460E-8EA0-5427CF97D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36" y="1032779"/>
            <a:ext cx="3787550" cy="252639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reeform 52">
            <a:extLst>
              <a:ext uri="{FF2B5EF4-FFF2-40B4-BE49-F238E27FC236}">
                <a16:creationId xmlns:a16="http://schemas.microsoft.com/office/drawing/2014/main" id="{B700A28F-3B1D-466D-A630-568246E8F5EF}"/>
              </a:ext>
            </a:extLst>
          </p:cNvPr>
          <p:cNvSpPr>
            <a:spLocks/>
          </p:cNvSpPr>
          <p:nvPr/>
        </p:nvSpPr>
        <p:spPr bwMode="gray">
          <a:xfrm rot="5773565">
            <a:off x="7573393" y="5043032"/>
            <a:ext cx="781493" cy="142907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B621C03-24CE-47C6-9824-9B201124D5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1" b="8922"/>
          <a:stretch/>
        </p:blipFill>
        <p:spPr>
          <a:xfrm flipH="1">
            <a:off x="2532252" y="926803"/>
            <a:ext cx="5207329" cy="5702085"/>
          </a:xfrm>
          <a:prstGeom prst="rect">
            <a:avLst/>
          </a:prstGeom>
        </p:spPr>
      </p:pic>
      <p:sp>
        <p:nvSpPr>
          <p:cNvPr id="32" name="TextBox 24">
            <a:extLst>
              <a:ext uri="{FF2B5EF4-FFF2-40B4-BE49-F238E27FC236}">
                <a16:creationId xmlns:a16="http://schemas.microsoft.com/office/drawing/2014/main" id="{781C37D5-63ED-4DAD-ABF1-348D36ED5B99}"/>
              </a:ext>
            </a:extLst>
          </p:cNvPr>
          <p:cNvSpPr txBox="1"/>
          <p:nvPr/>
        </p:nvSpPr>
        <p:spPr>
          <a:xfrm>
            <a:off x="2468080" y="3849248"/>
            <a:ext cx="26034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Доходы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D51C09"/>
                </a:solidFill>
                <a:latin typeface="Bookman Old Style" pitchFamily="18" charset="0"/>
              </a:rPr>
              <a:t>198588,2</a:t>
            </a:r>
          </a:p>
        </p:txBody>
      </p:sp>
      <p:sp>
        <p:nvSpPr>
          <p:cNvPr id="33" name="TextBox 23">
            <a:extLst>
              <a:ext uri="{FF2B5EF4-FFF2-40B4-BE49-F238E27FC236}">
                <a16:creationId xmlns:a16="http://schemas.microsoft.com/office/drawing/2014/main" id="{7EFCE066-A1AD-4F03-ABEF-218984248401}"/>
              </a:ext>
            </a:extLst>
          </p:cNvPr>
          <p:cNvSpPr txBox="1"/>
          <p:nvPr/>
        </p:nvSpPr>
        <p:spPr>
          <a:xfrm>
            <a:off x="5310322" y="4201912"/>
            <a:ext cx="251865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Расходы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D51C09"/>
                </a:solidFill>
                <a:latin typeface="Bookman Old Style" pitchFamily="18" charset="0"/>
              </a:rPr>
              <a:t>221108,9</a:t>
            </a:r>
            <a:endParaRPr lang="ru-RU" sz="1600" b="1" dirty="0">
              <a:solidFill>
                <a:srgbClr val="D51C09"/>
              </a:solidFill>
              <a:latin typeface="Bookman Old Style" pitchFamily="18" charset="0"/>
            </a:endParaRPr>
          </a:p>
        </p:txBody>
      </p:sp>
      <p:sp>
        <p:nvSpPr>
          <p:cNvPr id="36" name="TextBox 27">
            <a:extLst>
              <a:ext uri="{FF2B5EF4-FFF2-40B4-BE49-F238E27FC236}">
                <a16:creationId xmlns:a16="http://schemas.microsoft.com/office/drawing/2014/main" id="{D1212E55-B865-42BC-9714-7FC50E744A80}"/>
              </a:ext>
            </a:extLst>
          </p:cNvPr>
          <p:cNvSpPr txBox="1"/>
          <p:nvPr/>
        </p:nvSpPr>
        <p:spPr>
          <a:xfrm>
            <a:off x="5535363" y="6216420"/>
            <a:ext cx="3444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Дефицит – 22520,7</a:t>
            </a:r>
          </a:p>
        </p:txBody>
      </p:sp>
      <p:sp>
        <p:nvSpPr>
          <p:cNvPr id="37" name="TextBox 13">
            <a:extLst>
              <a:ext uri="{FF2B5EF4-FFF2-40B4-BE49-F238E27FC236}">
                <a16:creationId xmlns:a16="http://schemas.microsoft.com/office/drawing/2014/main" id="{93C81A49-50CA-44E7-A02F-4E21839CCAA2}"/>
              </a:ext>
            </a:extLst>
          </p:cNvPr>
          <p:cNvSpPr txBox="1"/>
          <p:nvPr/>
        </p:nvSpPr>
        <p:spPr>
          <a:xfrm>
            <a:off x="2981758" y="5214796"/>
            <a:ext cx="1450969" cy="307777"/>
          </a:xfrm>
          <a:prstGeom prst="rect">
            <a:avLst/>
          </a:prstGeom>
          <a:solidFill>
            <a:schemeClr val="accent1">
              <a:lumMod val="40000"/>
              <a:lumOff val="60000"/>
              <a:alpha val="57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12,8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меньше</a:t>
            </a:r>
          </a:p>
        </p:txBody>
      </p:sp>
      <p:sp>
        <p:nvSpPr>
          <p:cNvPr id="38" name="TextBox 14">
            <a:extLst>
              <a:ext uri="{FF2B5EF4-FFF2-40B4-BE49-F238E27FC236}">
                <a16:creationId xmlns:a16="http://schemas.microsoft.com/office/drawing/2014/main" id="{B2F70508-FD9D-4F84-BFB5-907468A1D2FF}"/>
              </a:ext>
            </a:extLst>
          </p:cNvPr>
          <p:cNvSpPr txBox="1"/>
          <p:nvPr/>
        </p:nvSpPr>
        <p:spPr>
          <a:xfrm>
            <a:off x="5762138" y="5561720"/>
            <a:ext cx="1495494" cy="307777"/>
          </a:xfrm>
          <a:prstGeom prst="rect">
            <a:avLst/>
          </a:prstGeom>
          <a:solidFill>
            <a:schemeClr val="accent1">
              <a:lumMod val="40000"/>
              <a:lumOff val="60000"/>
              <a:alpha val="68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4,8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больше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100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3C55D0-56A4-4F7E-A7DA-5475DA4B8F42}"/>
              </a:ext>
            </a:extLst>
          </p:cNvPr>
          <p:cNvSpPr/>
          <p:nvPr/>
        </p:nvSpPr>
        <p:spPr>
          <a:xfrm>
            <a:off x="-4391" y="296500"/>
            <a:ext cx="9148389" cy="6552484"/>
          </a:xfrm>
          <a:prstGeom prst="rect">
            <a:avLst/>
          </a:prstGeom>
          <a:gradFill flip="none" rotWithShape="1">
            <a:gsLst>
              <a:gs pos="69078">
                <a:srgbClr val="C3DBF0"/>
              </a:gs>
              <a:gs pos="5100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BD359C8D-19CB-4B1D-A94B-C480AEAA1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 flipV="1">
            <a:off x="5776685" y="2374046"/>
            <a:ext cx="2109479" cy="922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D9A06A49-2F89-4612-9CDC-C1AE9DF2A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174" y="2841422"/>
            <a:ext cx="2038769" cy="869684"/>
          </a:xfrm>
          <a:prstGeom prst="rect">
            <a:avLst/>
          </a:prstGeom>
          <a:noFill/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F3739EFA-A36B-48BB-9086-10C5A16D4DF1}"/>
              </a:ext>
            </a:extLst>
          </p:cNvPr>
          <p:cNvSpPr txBox="1"/>
          <p:nvPr/>
        </p:nvSpPr>
        <p:spPr>
          <a:xfrm>
            <a:off x="572050" y="2841422"/>
            <a:ext cx="21132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Налоговые доходы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111 398,5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A5A31CE1-9D01-4C1B-AE1B-416282AC5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3072032" y="4944703"/>
            <a:ext cx="2014496" cy="67520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736792"/>
              </p:ext>
            </p:extLst>
          </p:nvPr>
        </p:nvGraphicFramePr>
        <p:xfrm>
          <a:off x="1722063" y="872656"/>
          <a:ext cx="5793253" cy="42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B53A806F-E104-415C-BAD6-6F14CFE63808}"/>
              </a:ext>
            </a:extLst>
          </p:cNvPr>
          <p:cNvSpPr txBox="1"/>
          <p:nvPr/>
        </p:nvSpPr>
        <p:spPr>
          <a:xfrm>
            <a:off x="5872292" y="2345247"/>
            <a:ext cx="2113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Поступления из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областного бюджета-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78 930,7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CBA51D2-1270-4266-BA4C-8FBEC7519F6B}"/>
              </a:ext>
            </a:extLst>
          </p:cNvPr>
          <p:cNvSpPr txBox="1"/>
          <p:nvPr/>
        </p:nvSpPr>
        <p:spPr>
          <a:xfrm>
            <a:off x="2732590" y="5125907"/>
            <a:ext cx="2533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Неналоговые доходы –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8 259,0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EE6FB981-0BCE-4396-8A14-991DC0B14F82}"/>
              </a:ext>
            </a:extLst>
          </p:cNvPr>
          <p:cNvSpPr/>
          <p:nvPr/>
        </p:nvSpPr>
        <p:spPr>
          <a:xfrm>
            <a:off x="3276113" y="2445381"/>
            <a:ext cx="1909777" cy="187401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5853565-459B-42FA-BD20-F9B92BD83BA2}"/>
              </a:ext>
            </a:extLst>
          </p:cNvPr>
          <p:cNvSpPr txBox="1"/>
          <p:nvPr/>
        </p:nvSpPr>
        <p:spPr>
          <a:xfrm>
            <a:off x="3401338" y="2807528"/>
            <a:ext cx="1749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Доходы 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198 588,2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" name="Picture 2" descr="C:\Documents and Settings\N\Мои документы\Мои рисунки\Рисунок1.png">
            <a:extLst>
              <a:ext uri="{FF2B5EF4-FFF2-40B4-BE49-F238E27FC236}">
                <a16:creationId xmlns:a16="http://schemas.microsoft.com/office/drawing/2014/main" id="{4DB73118-F40A-4BD2-95A7-770D53D2D3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7050" r="8838" b="13900"/>
          <a:stretch/>
        </p:blipFill>
        <p:spPr bwMode="auto">
          <a:xfrm>
            <a:off x="6053890" y="4532373"/>
            <a:ext cx="2907166" cy="2233508"/>
          </a:xfrm>
          <a:prstGeom prst="rect">
            <a:avLst/>
          </a:prstGeom>
          <a:noFill/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2E76612-31A0-4F03-B4E0-B72DD76B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66182" y="6659418"/>
            <a:ext cx="1477818" cy="198582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3C0C510-32C9-47BF-84EA-82598FB7CD98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7C0F6F6-F0AC-463A-9886-7662D7BC7707}"/>
              </a:ext>
            </a:extLst>
          </p:cNvPr>
          <p:cNvSpPr/>
          <p:nvPr/>
        </p:nvSpPr>
        <p:spPr>
          <a:xfrm>
            <a:off x="1224015" y="223651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СТРУКТУРА ДОХОДОВ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2330831-F965-49B6-B4BA-7498346140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10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A2837F88-3569-4B0F-947D-7345C718E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587349"/>
            <a:ext cx="504774" cy="117915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2AAA46-3123-471D-89F7-5E40FBBBC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986385"/>
            <a:ext cx="9143999" cy="5875148"/>
          </a:xfrm>
          <a:prstGeom prst="rect">
            <a:avLst/>
          </a:prstGeom>
        </p:spPr>
      </p:pic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8DE44550-B710-4F32-AAC3-68DCB3B25D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4648839"/>
              </p:ext>
            </p:extLst>
          </p:nvPr>
        </p:nvGraphicFramePr>
        <p:xfrm>
          <a:off x="130175" y="1679633"/>
          <a:ext cx="8892015" cy="4685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47373F1-9AA4-4920-8D4D-3D044420DC6D}"/>
              </a:ext>
            </a:extLst>
          </p:cNvPr>
          <p:cNvSpPr/>
          <p:nvPr/>
        </p:nvSpPr>
        <p:spPr>
          <a:xfrm>
            <a:off x="130177" y="1316579"/>
            <a:ext cx="8892013" cy="369332"/>
          </a:xfrm>
          <a:prstGeom prst="rect">
            <a:avLst/>
          </a:prstGeom>
          <a:gradFill>
            <a:gsLst>
              <a:gs pos="100000">
                <a:schemeClr val="accent6">
                  <a:lumMod val="5000"/>
                  <a:lumOff val="95000"/>
                </a:schemeClr>
              </a:gs>
              <a:gs pos="0">
                <a:schemeClr val="accent6">
                  <a:lumMod val="45000"/>
                  <a:lumOff val="55000"/>
                </a:schemeClr>
              </a:gs>
              <a:gs pos="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Кредиторская задолженность бюджета на 01.04.2026 составила 43 406,9 тыс. руб.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D20F8-5FFB-45BA-AA3E-54244341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623" y="6705602"/>
            <a:ext cx="333377" cy="15197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67C39E5-88DE-41A9-9BC5-5FD26B7ABB42}"/>
              </a:ext>
            </a:extLst>
          </p:cNvPr>
          <p:cNvSpPr/>
          <p:nvPr/>
        </p:nvSpPr>
        <p:spPr>
          <a:xfrm>
            <a:off x="130175" y="6393882"/>
            <a:ext cx="5755047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состоянию на 01.04.2026 просроченная кредиторская задолженность отсутствует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D442031-C4FD-4297-B566-787A35FFF93D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70F7D49-FCDA-4BA0-8F60-1C86BD1F6828}"/>
              </a:ext>
            </a:extLst>
          </p:cNvPr>
          <p:cNvSpPr/>
          <p:nvPr/>
        </p:nvSpPr>
        <p:spPr>
          <a:xfrm>
            <a:off x="1106596" y="293138"/>
            <a:ext cx="7915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КРЕДИТОРСКАЯ  ЗАДОЛЖЕННОСТЬ БЮДЖЕТА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5F40E63-7FC4-4499-8F7F-47BB79E611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62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A2837F88-3569-4B0F-947D-7345C718E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461514"/>
            <a:ext cx="504774" cy="117915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2AAA46-3123-471D-89F7-5E40FBBBC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AD3EF6F-6218-440C-8552-B6BAC65BD846}"/>
              </a:ext>
            </a:extLst>
          </p:cNvPr>
          <p:cNvSpPr/>
          <p:nvPr/>
        </p:nvSpPr>
        <p:spPr>
          <a:xfrm>
            <a:off x="138545" y="1292336"/>
            <a:ext cx="8829964" cy="369332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5000"/>
                  <a:lumOff val="95000"/>
                </a:schemeClr>
              </a:gs>
              <a:gs pos="0">
                <a:schemeClr val="accent5">
                  <a:lumMod val="45000"/>
                  <a:lumOff val="55000"/>
                </a:schemeClr>
              </a:gs>
              <a:gs pos="9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R="71120" algn="ctr" hangingPunct="0">
              <a:tabLst>
                <a:tab pos="571500" algn="l"/>
              </a:tabLs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Дебиторская задолженность бюджета </a:t>
            </a:r>
            <a:r>
              <a:rPr lang="ru-RU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01.04.2026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составила 8 820,2 тыс. руб. </a:t>
            </a:r>
            <a:endParaRPr lang="ru-RU" sz="11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D20F8-5FFB-45BA-AA3E-54244341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621" y="6705600"/>
            <a:ext cx="333377" cy="151975"/>
          </a:xfrm>
        </p:spPr>
        <p:txBody>
          <a:bodyPr/>
          <a:lstStyle/>
          <a:p>
            <a:pPr>
              <a:defRPr/>
            </a:pPr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9BF93F6D-8360-4CB4-8381-616BF3B526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1805685"/>
              </p:ext>
            </p:extLst>
          </p:nvPr>
        </p:nvGraphicFramePr>
        <p:xfrm>
          <a:off x="138545" y="1656928"/>
          <a:ext cx="8829964" cy="4497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6653BF-14EB-462C-8817-E32E2E380347}"/>
              </a:ext>
            </a:extLst>
          </p:cNvPr>
          <p:cNvSpPr/>
          <p:nvPr/>
        </p:nvSpPr>
        <p:spPr>
          <a:xfrm>
            <a:off x="138545" y="6179923"/>
            <a:ext cx="6587939" cy="3385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01.04.2026 просроченная дебиторская задолженность отсутствует.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3DD7D87-25CB-4227-94B7-AC6A19130046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2841AAE-C271-447F-A4FE-990CDC2D9D22}"/>
              </a:ext>
            </a:extLst>
          </p:cNvPr>
          <p:cNvSpPr/>
          <p:nvPr/>
        </p:nvSpPr>
        <p:spPr>
          <a:xfrm>
            <a:off x="1129082" y="293138"/>
            <a:ext cx="7915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ДЕБИТОРСКАЯ  ЗАДОЛЖЕННОСТЬ БЮДЖЕТА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5602F14-A4B5-4270-9F45-13786C87FD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765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772279B-A6E3-4BF1-8BAB-6F297FEA6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820246677"/>
              </p:ext>
            </p:extLst>
          </p:nvPr>
        </p:nvGraphicFramePr>
        <p:xfrm>
          <a:off x="76920" y="1280139"/>
          <a:ext cx="4386881" cy="259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08544" y="6326218"/>
            <a:ext cx="1121007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FAFFC7-5907-4E25-A9C7-B7A921947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5615" y="6742387"/>
            <a:ext cx="403344" cy="11561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17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03539" y="3127847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124,8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881427" y="3127847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97,3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3569047" y="3234526"/>
            <a:ext cx="248294" cy="2616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730981" y="3055694"/>
            <a:ext cx="681000" cy="400110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-16034" y="2471225"/>
            <a:ext cx="4154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-58967" y="3875017"/>
            <a:ext cx="4706830" cy="23729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 В основном за счёт снижения заработной платы в АО «Транспневматика»</a:t>
            </a:r>
            <a:endParaRPr lang="ru-RU" sz="105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3448555" y="1899806"/>
            <a:ext cx="240983" cy="19764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*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C3EBF76-090E-4054-96A6-FA816421FC40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2" descr="Picture background">
            <a:extLst>
              <a:ext uri="{FF2B5EF4-FFF2-40B4-BE49-F238E27FC236}">
                <a16:creationId xmlns:a16="http://schemas.microsoft.com/office/drawing/2014/main" id="{4568CE33-E161-4C8E-BB69-A3E8788D9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68DE22F-6801-40C8-B81C-28692B9782A4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УРОВЕНЬ ЖИЗНИ НАСЕЛЕНИЯ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EC3A84F3-7C3C-4A9B-A180-AE15A0F06C31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2A6C387-9DA8-47CF-8B31-17BA095841C0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(оценка)</a:t>
            </a: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4093160836"/>
              </p:ext>
            </p:extLst>
          </p:nvPr>
        </p:nvGraphicFramePr>
        <p:xfrm>
          <a:off x="4411981" y="4178318"/>
          <a:ext cx="4386881" cy="2367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TextBox 49"/>
          <p:cNvSpPr txBox="1"/>
          <p:nvPr/>
        </p:nvSpPr>
        <p:spPr>
          <a:xfrm rot="16200000">
            <a:off x="4312452" y="5238951"/>
            <a:ext cx="4117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</p:spTree>
    <p:extLst>
      <p:ext uri="{BB962C8B-B14F-4D97-AF65-F5344CB8AC3E}">
        <p14:creationId xmlns:p14="http://schemas.microsoft.com/office/powerpoint/2010/main" val="3611781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9541D81-66B2-49D0-AF9C-F9E1856F4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45570"/>
            <a:ext cx="9143999" cy="58751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16200000">
            <a:off x="-88967" y="2879688"/>
            <a:ext cx="4395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4EFE556-23E6-4EF6-A2CC-DCCB17F0E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54473" y="6687127"/>
            <a:ext cx="489526" cy="154899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18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E6673E3-9AF1-4F2D-8515-65F570AABBDA}"/>
              </a:ext>
            </a:extLst>
          </p:cNvPr>
          <p:cNvSpPr txBox="1"/>
          <p:nvPr/>
        </p:nvSpPr>
        <p:spPr>
          <a:xfrm>
            <a:off x="1623372" y="738101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 flipV="1">
            <a:off x="3701928" y="3812962"/>
            <a:ext cx="264460" cy="1887"/>
          </a:xfrm>
          <a:prstGeom prst="straightConnector1">
            <a:avLst/>
          </a:prstGeom>
          <a:ln w="190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196671" y="4444113"/>
            <a:ext cx="4706830" cy="51794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в связи с увеличением МРОТ с 01.01.2026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2F14D5C-264D-46D3-B7E3-4390DE06DE27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 descr="Picture background">
            <a:extLst>
              <a:ext uri="{FF2B5EF4-FFF2-40B4-BE49-F238E27FC236}">
                <a16:creationId xmlns:a16="http://schemas.microsoft.com/office/drawing/2014/main" id="{48A33AC7-0F42-404C-940D-ECBE62EDC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0437F1B-F3C5-46EB-8AD6-93EF02894A1D}"/>
              </a:ext>
            </a:extLst>
          </p:cNvPr>
          <p:cNvSpPr txBox="1"/>
          <p:nvPr/>
        </p:nvSpPr>
        <p:spPr>
          <a:xfrm>
            <a:off x="1103610" y="125193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734864980"/>
              </p:ext>
            </p:extLst>
          </p:nvPr>
        </p:nvGraphicFramePr>
        <p:xfrm>
          <a:off x="4013285" y="4128718"/>
          <a:ext cx="5013268" cy="2611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6820634"/>
              </p:ext>
            </p:extLst>
          </p:nvPr>
        </p:nvGraphicFramePr>
        <p:xfrm>
          <a:off x="73507" y="1331993"/>
          <a:ext cx="4603737" cy="3171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244" y="1563757"/>
            <a:ext cx="4466756" cy="2279943"/>
          </a:xfrm>
          <a:prstGeom prst="rect">
            <a:avLst/>
          </a:prstGeom>
          <a:effectLst>
            <a:softEdge rad="406400"/>
          </a:effectLst>
        </p:spPr>
      </p:pic>
      <p:grpSp>
        <p:nvGrpSpPr>
          <p:cNvPr id="31" name="Группа 30"/>
          <p:cNvGrpSpPr/>
          <p:nvPr/>
        </p:nvGrpSpPr>
        <p:grpSpPr>
          <a:xfrm>
            <a:off x="655172" y="4858984"/>
            <a:ext cx="2602325" cy="1954302"/>
            <a:chOff x="655172" y="4858984"/>
            <a:chExt cx="2602325" cy="1954302"/>
          </a:xfrm>
        </p:grpSpPr>
        <p:pic>
          <p:nvPicPr>
            <p:cNvPr id="32" name="Рисунок 3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3" t="6138" r="3727" b="6071"/>
            <a:stretch/>
          </p:blipFill>
          <p:spPr>
            <a:xfrm>
              <a:off x="655172" y="4858984"/>
              <a:ext cx="1414998" cy="938185"/>
            </a:xfrm>
            <a:prstGeom prst="hexagon">
              <a:avLst/>
            </a:prstGeom>
            <a:ln w="28575">
              <a:solidFill>
                <a:schemeClr val="bg1"/>
              </a:solidFill>
            </a:ln>
            <a:effectLst>
              <a:softEdge rad="0"/>
            </a:effectLst>
          </p:spPr>
        </p:pic>
        <p:pic>
          <p:nvPicPr>
            <p:cNvPr id="33" name="Picture 6" descr="https://sun9-8.userapi.com/impf/c854424/v854424329/256ee4/AzwEXeoTQQI.jpg?size=2560x1753&amp;quality=96&amp;proxy=1&amp;sign=4c6a8d03dfb7c63fa183d6a89e2dbc17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16" b="7227"/>
            <a:stretch/>
          </p:blipFill>
          <p:spPr bwMode="auto">
            <a:xfrm flipH="1">
              <a:off x="1842676" y="5324504"/>
              <a:ext cx="1414821" cy="993578"/>
            </a:xfrm>
            <a:prstGeom prst="hexagon">
              <a:avLst/>
            </a:prstGeom>
            <a:noFill/>
            <a:ln w="28575">
              <a:solidFill>
                <a:schemeClr val="bg1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https://sun9-63.userapi.com/FlH07lK2x7Ub9QpJmXHfPxvpYaSNI8cw08-Mpw/Y7KJ0IZ8RFw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172" y="5820508"/>
              <a:ext cx="1414998" cy="992778"/>
            </a:xfrm>
            <a:prstGeom prst="hexagon">
              <a:avLst/>
            </a:prstGeom>
            <a:noFill/>
            <a:ln w="28575">
              <a:solidFill>
                <a:schemeClr val="bg1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76051" y="3711804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122,7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076647" y="3721687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107,8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836843" y="3567799"/>
            <a:ext cx="857256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</p:spTree>
    <p:extLst>
      <p:ext uri="{BB962C8B-B14F-4D97-AF65-F5344CB8AC3E}">
        <p14:creationId xmlns:p14="http://schemas.microsoft.com/office/powerpoint/2010/main" val="1041668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65568" y="4251951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6619" y="1843545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6621" y="1368162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2830" y="5852756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1279" y="2304605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85849" y="3259867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1862" y="3743578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251829" y="4779669"/>
            <a:ext cx="820379" cy="464626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85849" y="5286898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3273954084"/>
              </p:ext>
            </p:extLst>
          </p:nvPr>
        </p:nvGraphicFramePr>
        <p:xfrm>
          <a:off x="1259425" y="1121434"/>
          <a:ext cx="8029090" cy="573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8" name="TextBox 40"/>
          <p:cNvSpPr txBox="1"/>
          <p:nvPr/>
        </p:nvSpPr>
        <p:spPr>
          <a:xfrm>
            <a:off x="968848" y="4811346"/>
            <a:ext cx="1972284" cy="46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72208" y="5319998"/>
            <a:ext cx="1861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24377" y="5800493"/>
            <a:ext cx="2109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49" y="2787642"/>
            <a:ext cx="928288" cy="428765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7835993" y="1206571"/>
            <a:ext cx="469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19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BDF8604-13FA-4531-BCAA-F60AD28CD20D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Picture background">
            <a:extLst>
              <a:ext uri="{FF2B5EF4-FFF2-40B4-BE49-F238E27FC236}">
                <a16:creationId xmlns:a16="http://schemas.microsoft.com/office/drawing/2014/main" id="{19FD8D68-D9EE-417A-BCD8-7D3C55ED3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5018D37-A9A5-4BD7-9B22-0D08CE09BF4B}"/>
              </a:ext>
            </a:extLst>
          </p:cNvPr>
          <p:cNvSpPr txBox="1"/>
          <p:nvPr/>
        </p:nvSpPr>
        <p:spPr>
          <a:xfrm>
            <a:off x="1103610" y="184427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ПО ОТДЕЛЬНЫМ ВИДАМ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521063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E082F151-8A26-4409-8B38-58E0AE9DD8B7}"/>
              </a:ext>
            </a:extLst>
          </p:cNvPr>
          <p:cNvSpPr/>
          <p:nvPr/>
        </p:nvSpPr>
        <p:spPr>
          <a:xfrm>
            <a:off x="0" y="5271333"/>
            <a:ext cx="4524564" cy="1579078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D111846-12DC-4AEB-9249-060E010E1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210" y="3824841"/>
            <a:ext cx="4491033" cy="3025570"/>
          </a:xfrm>
          <a:prstGeom prst="rect">
            <a:avLst/>
          </a:prstGeom>
        </p:spPr>
      </p:pic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7562E2D1-000F-458F-9FDD-C759772FC137}"/>
              </a:ext>
            </a:extLst>
          </p:cNvPr>
          <p:cNvSpPr/>
          <p:nvPr/>
        </p:nvSpPr>
        <p:spPr>
          <a:xfrm>
            <a:off x="-12686" y="548245"/>
            <a:ext cx="4586288" cy="1474907"/>
          </a:xfrm>
          <a:prstGeom prst="rect">
            <a:avLst/>
          </a:prstGeom>
          <a:solidFill>
            <a:srgbClr val="0000F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172E0C3-EE1A-40FE-BB2B-7466712803E4}"/>
              </a:ext>
            </a:extLst>
          </p:cNvPr>
          <p:cNvSpPr/>
          <p:nvPr/>
        </p:nvSpPr>
        <p:spPr>
          <a:xfrm>
            <a:off x="4582828" y="575988"/>
            <a:ext cx="4550353" cy="3248212"/>
          </a:xfrm>
          <a:prstGeom prst="rect">
            <a:avLst/>
          </a:prstGeom>
          <a:solidFill>
            <a:srgbClr val="FFC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fontAlgn="base" hangingPunct="0">
              <a:spcBef>
                <a:spcPct val="0"/>
              </a:spcBef>
            </a:pPr>
            <a:endParaRPr lang="ru-RU" alt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6E768C0-2ED2-4A15-B6C2-ACF441F18A4D}"/>
              </a:ext>
            </a:extLst>
          </p:cNvPr>
          <p:cNvSpPr/>
          <p:nvPr/>
        </p:nvSpPr>
        <p:spPr>
          <a:xfrm>
            <a:off x="1" y="2019918"/>
            <a:ext cx="4586288" cy="1590571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A2A3721B-4ED3-4ACE-A2CE-8AD830C0C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150622"/>
              </p:ext>
            </p:extLst>
          </p:nvPr>
        </p:nvGraphicFramePr>
        <p:xfrm>
          <a:off x="1243" y="2120457"/>
          <a:ext cx="2166772" cy="213360"/>
        </p:xfrm>
        <a:graphic>
          <a:graphicData uri="http://schemas.openxmlformats.org/drawingml/2006/table">
            <a:tbl>
              <a:tblPr/>
              <a:tblGrid>
                <a:gridCol w="2166772">
                  <a:extLst>
                    <a:ext uri="{9D8B030D-6E8A-4147-A177-3AD203B41FA5}">
                      <a16:colId xmlns:a16="http://schemas.microsoft.com/office/drawing/2014/main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Финансовое состояние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6502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333DD3A-AB16-4FB0-B870-273502974E0C}"/>
              </a:ext>
            </a:extLst>
          </p:cNvPr>
          <p:cNvSpPr/>
          <p:nvPr/>
        </p:nvSpPr>
        <p:spPr>
          <a:xfrm>
            <a:off x="0" y="3663296"/>
            <a:ext cx="2168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C43D15E-ECA9-404A-921E-C7CFF64B5203}"/>
              </a:ext>
            </a:extLst>
          </p:cNvPr>
          <p:cNvSpPr/>
          <p:nvPr/>
        </p:nvSpPr>
        <p:spPr>
          <a:xfrm>
            <a:off x="-57356" y="5232139"/>
            <a:ext cx="17792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B5787FF-8D80-414C-92C2-0AA9AFFD1B0B}"/>
              </a:ext>
            </a:extLst>
          </p:cNvPr>
          <p:cNvSpPr/>
          <p:nvPr/>
        </p:nvSpPr>
        <p:spPr>
          <a:xfrm>
            <a:off x="5789822" y="2145203"/>
            <a:ext cx="28704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0"/>
              </a:spcAft>
              <a:tabLst>
                <a:tab pos="1981200" algn="l"/>
                <a:tab pos="2143125" algn="l"/>
              </a:tabLs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Потребительский рынок</a:t>
            </a:r>
            <a:endParaRPr lang="ru-RU" sz="1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A63D2BD-2336-4658-A296-1459416C9E9D}"/>
              </a:ext>
            </a:extLst>
          </p:cNvPr>
          <p:cNvSpPr/>
          <p:nvPr/>
        </p:nvSpPr>
        <p:spPr>
          <a:xfrm>
            <a:off x="5586730" y="3902689"/>
            <a:ext cx="24168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жизни и занятость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7B1EDCB3-D3B4-4C10-BB4E-2B7BB9920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225" y="94332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AutoShape 14">
            <a:extLst>
              <a:ext uri="{FF2B5EF4-FFF2-40B4-BE49-F238E27FC236}">
                <a16:creationId xmlns:a16="http://schemas.microsoft.com/office/drawing/2014/main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1463" y="2585526"/>
            <a:ext cx="1524582" cy="3429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+ 15,8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AutoShape 16">
            <a:extLst>
              <a:ext uri="{FF2B5EF4-FFF2-40B4-BE49-F238E27FC236}">
                <a16:creationId xmlns:a16="http://schemas.microsoft.com/office/drawing/2014/main" id="{91BC8CAE-2EC4-4E8F-89F5-1A0B71B2A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0726" y="4384752"/>
            <a:ext cx="1453318" cy="3429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19,4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руб.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D86207A-FB02-4711-8E5F-56672166E507}"/>
              </a:ext>
            </a:extLst>
          </p:cNvPr>
          <p:cNvGrpSpPr/>
          <p:nvPr/>
        </p:nvGrpSpPr>
        <p:grpSpPr>
          <a:xfrm>
            <a:off x="1331996" y="5648749"/>
            <a:ext cx="1703383" cy="705638"/>
            <a:chOff x="1382116" y="5692926"/>
            <a:chExt cx="1703383" cy="705638"/>
          </a:xfrm>
        </p:grpSpPr>
        <p:sp>
          <p:nvSpPr>
            <p:cNvPr id="36" name="AutoShape 13">
              <a:extLst>
                <a:ext uri="{FF2B5EF4-FFF2-40B4-BE49-F238E27FC236}">
                  <a16:creationId xmlns:a16="http://schemas.microsoft.com/office/drawing/2014/main" id="{A5D3ABAF-8762-47B3-ACA1-EBD209143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228" y="5692926"/>
              <a:ext cx="1413287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D0112C-6AED-4E58-933C-560C66C11E2E}"/>
                </a:ext>
              </a:extLst>
            </p:cNvPr>
            <p:cNvSpPr txBox="1"/>
            <p:nvPr/>
          </p:nvSpPr>
          <p:spPr>
            <a:xfrm>
              <a:off x="1382116" y="5855036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Объем подрядных работ</a:t>
              </a:r>
            </a:p>
          </p:txBody>
        </p:sp>
      </p:grpSp>
      <p:sp>
        <p:nvSpPr>
          <p:cNvPr id="29" name="AutoShape 18">
            <a:extLst>
              <a:ext uri="{FF2B5EF4-FFF2-40B4-BE49-F238E27FC236}">
                <a16:creationId xmlns:a16="http://schemas.microsoft.com/office/drawing/2014/main" id="{5B81BC19-D6D1-4667-8456-DDF6EAD6C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861" y="5828310"/>
            <a:ext cx="1463056" cy="3429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200" b="1" dirty="0">
                <a:latin typeface="Calibri" panose="020F0502020204030204" pitchFamily="34" charset="0"/>
              </a:rPr>
              <a:t>43,8 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D45689DE-1822-4333-902B-04DE24598D28}"/>
              </a:ext>
            </a:extLst>
          </p:cNvPr>
          <p:cNvGrpSpPr/>
          <p:nvPr/>
        </p:nvGrpSpPr>
        <p:grpSpPr>
          <a:xfrm>
            <a:off x="5834141" y="2626687"/>
            <a:ext cx="1706117" cy="705638"/>
            <a:chOff x="5901971" y="1440649"/>
            <a:chExt cx="1583615" cy="705638"/>
          </a:xfrm>
        </p:grpSpPr>
        <p:sp>
          <p:nvSpPr>
            <p:cNvPr id="41" name="AutoShape 13">
              <a:extLst>
                <a:ext uri="{FF2B5EF4-FFF2-40B4-BE49-F238E27FC236}">
                  <a16:creationId xmlns:a16="http://schemas.microsoft.com/office/drawing/2014/main" id="{E3CE5725-A78B-4634-B3D6-E8439941C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5212" y="1440649"/>
              <a:ext cx="1415262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000">
                <a:alpha val="27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6674E09-961D-41EC-85DB-7E7106F17741}"/>
                </a:ext>
              </a:extLst>
            </p:cNvPr>
            <p:cNvSpPr txBox="1"/>
            <p:nvPr/>
          </p:nvSpPr>
          <p:spPr>
            <a:xfrm>
              <a:off x="5901971" y="1598081"/>
              <a:ext cx="158361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платных услуг</a:t>
              </a:r>
            </a:p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населению (оценка)</a:t>
              </a:r>
            </a:p>
          </p:txBody>
        </p:sp>
      </p:grpSp>
      <p:sp>
        <p:nvSpPr>
          <p:cNvPr id="30" name="AutoShape 19">
            <a:extLst>
              <a:ext uri="{FF2B5EF4-FFF2-40B4-BE49-F238E27FC236}">
                <a16:creationId xmlns:a16="http://schemas.microsoft.com/office/drawing/2014/main" id="{23645B84-FAD1-4651-BCEA-C28FEE928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5044" y="2806126"/>
            <a:ext cx="1460249" cy="333375"/>
          </a:xfrm>
          <a:prstGeom prst="roundRect">
            <a:avLst>
              <a:gd name="adj" fmla="val 16667"/>
            </a:avLst>
          </a:prstGeom>
          <a:solidFill>
            <a:srgbClr val="FFE491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59,9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D9B8B357-EB45-409B-806A-1B79CF25154B}"/>
              </a:ext>
            </a:extLst>
          </p:cNvPr>
          <p:cNvGrpSpPr/>
          <p:nvPr/>
        </p:nvGrpSpPr>
        <p:grpSpPr>
          <a:xfrm>
            <a:off x="5683296" y="4288659"/>
            <a:ext cx="1703383" cy="967895"/>
            <a:chOff x="5863783" y="3368892"/>
            <a:chExt cx="1703383" cy="725909"/>
          </a:xfrm>
        </p:grpSpPr>
        <p:sp>
          <p:nvSpPr>
            <p:cNvPr id="44" name="AutoShape 13">
              <a:extLst>
                <a:ext uri="{FF2B5EF4-FFF2-40B4-BE49-F238E27FC236}">
                  <a16:creationId xmlns:a16="http://schemas.microsoft.com/office/drawing/2014/main" id="{0A9AF645-9E0A-402E-8E49-B4508CEBC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2877" y="3368892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1EF1EE0-59AB-4291-B88F-56BF7A53B563}"/>
                </a:ext>
              </a:extLst>
            </p:cNvPr>
            <p:cNvSpPr txBox="1"/>
            <p:nvPr/>
          </p:nvSpPr>
          <p:spPr>
            <a:xfrm>
              <a:off x="5863783" y="3494637"/>
              <a:ext cx="170338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ts val="800"/>
                </a:spcAft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Среднемесячная заработная плата (оценка) 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AutoShape 20">
            <a:extLst>
              <a:ext uri="{FF2B5EF4-FFF2-40B4-BE49-F238E27FC236}">
                <a16:creationId xmlns:a16="http://schemas.microsoft.com/office/drawing/2014/main" id="{9AD3188B-C51F-4AFF-904E-882B7DDBC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013" y="4585692"/>
            <a:ext cx="1276350" cy="3429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70130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руб.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AutoShape 22">
            <a:extLst>
              <a:ext uri="{FF2B5EF4-FFF2-40B4-BE49-F238E27FC236}">
                <a16:creationId xmlns:a16="http://schemas.microsoft.com/office/drawing/2014/main" id="{C8FE0534-E915-48EA-8A26-4BC6BB0B1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891" y="5997259"/>
            <a:ext cx="1248440" cy="32385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1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чел.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F512A9F6-1CC7-4707-9D59-29D9F9E928E9}"/>
              </a:ext>
            </a:extLst>
          </p:cNvPr>
          <p:cNvGrpSpPr/>
          <p:nvPr/>
        </p:nvGrpSpPr>
        <p:grpSpPr>
          <a:xfrm>
            <a:off x="5677202" y="5812677"/>
            <a:ext cx="1703383" cy="705638"/>
            <a:chOff x="5718358" y="5563844"/>
            <a:chExt cx="1703383" cy="705638"/>
          </a:xfrm>
        </p:grpSpPr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id="{F8B5FBB9-90DE-4876-8110-3EDBE2C311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5459" y="5563844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CC5264A-D2EC-4088-89EC-979EB71A6BFC}"/>
                </a:ext>
              </a:extLst>
            </p:cNvPr>
            <p:cNvSpPr txBox="1"/>
            <p:nvPr/>
          </p:nvSpPr>
          <p:spPr>
            <a:xfrm>
              <a:off x="5718358" y="5713245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безработных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ADEFDC82-36CF-494C-A5C1-D73478D93057}"/>
              </a:ext>
            </a:extLst>
          </p:cNvPr>
          <p:cNvGrpSpPr/>
          <p:nvPr/>
        </p:nvGrpSpPr>
        <p:grpSpPr>
          <a:xfrm>
            <a:off x="1252972" y="4191712"/>
            <a:ext cx="1739579" cy="705638"/>
            <a:chOff x="1545994" y="4183070"/>
            <a:chExt cx="1739579" cy="705638"/>
          </a:xfrm>
        </p:grpSpPr>
        <p:sp>
          <p:nvSpPr>
            <p:cNvPr id="32" name="AutoShape 13">
              <a:extLst>
                <a:ext uri="{FF2B5EF4-FFF2-40B4-BE49-F238E27FC236}">
                  <a16:creationId xmlns:a16="http://schemas.microsoft.com/office/drawing/2014/main" id="{1F6E3B68-5299-45E0-B778-BBDB43D24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5912" y="4183070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C366555-EF9F-4B2E-9A9B-11F64FCEB6A9}"/>
                </a:ext>
              </a:extLst>
            </p:cNvPr>
            <p:cNvSpPr txBox="1"/>
            <p:nvPr/>
          </p:nvSpPr>
          <p:spPr>
            <a:xfrm>
              <a:off x="1545994" y="4302337"/>
              <a:ext cx="17395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производства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E9CD177-15B4-4277-863C-616A726388CF}"/>
              </a:ext>
            </a:extLst>
          </p:cNvPr>
          <p:cNvGrpSpPr/>
          <p:nvPr/>
        </p:nvGrpSpPr>
        <p:grpSpPr>
          <a:xfrm>
            <a:off x="1273045" y="2427515"/>
            <a:ext cx="1703383" cy="705638"/>
            <a:chOff x="1426846" y="2474113"/>
            <a:chExt cx="1703383" cy="705638"/>
          </a:xfrm>
        </p:grpSpPr>
        <p:sp>
          <p:nvSpPr>
            <p:cNvPr id="16" name="AutoShape 13">
              <a:extLst>
                <a:ext uri="{FF2B5EF4-FFF2-40B4-BE49-F238E27FC236}">
                  <a16:creationId xmlns:a16="http://schemas.microsoft.com/office/drawing/2014/main" id="{6D2DD8F6-3FF1-4EEC-974E-5CB86DD5B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1589" y="2474113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C545F6E-EC0B-4C89-BB76-C92C118DB37D}"/>
                </a:ext>
              </a:extLst>
            </p:cNvPr>
            <p:cNvSpPr txBox="1"/>
            <p:nvPr/>
          </p:nvSpPr>
          <p:spPr>
            <a:xfrm>
              <a:off x="1426846" y="2609769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Финансовый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0A98E2-52F2-489E-AECD-D73375A0D1FF}"/>
              </a:ext>
            </a:extLst>
          </p:cNvPr>
          <p:cNvSpPr/>
          <p:nvPr/>
        </p:nvSpPr>
        <p:spPr>
          <a:xfrm>
            <a:off x="3106341" y="3038924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90,7 % меньше</a:t>
            </a:r>
            <a:endParaRPr lang="ru-RU" dirty="0"/>
          </a:p>
        </p:txBody>
      </p:sp>
      <p:graphicFrame>
        <p:nvGraphicFramePr>
          <p:cNvPr id="50" name="Таблица 49">
            <a:extLst>
              <a:ext uri="{FF2B5EF4-FFF2-40B4-BE49-F238E27FC236}">
                <a16:creationId xmlns:a16="http://schemas.microsoft.com/office/drawing/2014/main" id="{74EEAEC7-C351-4CE9-81B5-FB48130DD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823240"/>
              </p:ext>
            </p:extLst>
          </p:nvPr>
        </p:nvGraphicFramePr>
        <p:xfrm>
          <a:off x="1627600" y="4832271"/>
          <a:ext cx="1254097" cy="359964"/>
        </p:xfrm>
        <a:graphic>
          <a:graphicData uri="http://schemas.openxmlformats.org/drawingml/2006/table">
            <a:tbl>
              <a:tblPr/>
              <a:tblGrid>
                <a:gridCol w="1254097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799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99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0053B2D6-8EDB-434F-9B72-E0BAE906DF0A}"/>
              </a:ext>
            </a:extLst>
          </p:cNvPr>
          <p:cNvSpPr/>
          <p:nvPr/>
        </p:nvSpPr>
        <p:spPr>
          <a:xfrm>
            <a:off x="2969739" y="4742519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15,1 % меньше</a:t>
            </a:r>
            <a:endParaRPr lang="ru-RU" dirty="0"/>
          </a:p>
        </p:txBody>
      </p:sp>
      <p:graphicFrame>
        <p:nvGraphicFramePr>
          <p:cNvPr id="57" name="Таблица 56">
            <a:extLst>
              <a:ext uri="{FF2B5EF4-FFF2-40B4-BE49-F238E27FC236}">
                <a16:creationId xmlns:a16="http://schemas.microsoft.com/office/drawing/2014/main" id="{47DCDDAD-1F17-47CB-851F-E543FD910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407049"/>
              </p:ext>
            </p:extLst>
          </p:nvPr>
        </p:nvGraphicFramePr>
        <p:xfrm>
          <a:off x="1735394" y="6283962"/>
          <a:ext cx="1016052" cy="304800"/>
        </p:xfrm>
        <a:graphic>
          <a:graphicData uri="http://schemas.openxmlformats.org/drawingml/2006/table">
            <a:tbl>
              <a:tblPr/>
              <a:tblGrid>
                <a:gridCol w="1016052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E1C12962-1B83-4E2B-8FF4-88CD8DD00012}"/>
              </a:ext>
            </a:extLst>
          </p:cNvPr>
          <p:cNvSpPr/>
          <p:nvPr/>
        </p:nvSpPr>
        <p:spPr>
          <a:xfrm>
            <a:off x="3073479" y="6215340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17,9 % меньше</a:t>
            </a:r>
            <a:endParaRPr lang="ru-RU" dirty="0"/>
          </a:p>
        </p:txBody>
      </p:sp>
      <p:graphicFrame>
        <p:nvGraphicFramePr>
          <p:cNvPr id="59" name="Таблица 58">
            <a:extLst>
              <a:ext uri="{FF2B5EF4-FFF2-40B4-BE49-F238E27FC236}">
                <a16:creationId xmlns:a16="http://schemas.microsoft.com/office/drawing/2014/main" id="{F9FD3F0D-3A2F-4D5A-B944-BBB47F444A84}"/>
              </a:ext>
            </a:extLst>
          </p:cNvPr>
          <p:cNvGraphicFramePr>
            <a:graphicFrameLocks noGrp="1"/>
          </p:cNvGraphicFramePr>
          <p:nvPr/>
        </p:nvGraphicFramePr>
        <p:xfrm>
          <a:off x="6080724" y="1434551"/>
          <a:ext cx="280988" cy="822960"/>
        </p:xfrm>
        <a:graphic>
          <a:graphicData uri="http://schemas.openxmlformats.org/drawingml/2006/table">
            <a:tbl>
              <a:tblPr/>
              <a:tblGrid>
                <a:gridCol w="280988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2" name="Таблица 61">
            <a:extLst>
              <a:ext uri="{FF2B5EF4-FFF2-40B4-BE49-F238E27FC236}">
                <a16:creationId xmlns:a16="http://schemas.microsoft.com/office/drawing/2014/main" id="{BA7796C6-8820-4D4B-B74B-443DD1A2D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407996"/>
              </p:ext>
            </p:extLst>
          </p:nvPr>
        </p:nvGraphicFramePr>
        <p:xfrm>
          <a:off x="5789822" y="3339394"/>
          <a:ext cx="1143780" cy="2113086"/>
        </p:xfrm>
        <a:graphic>
          <a:graphicData uri="http://schemas.openxmlformats.org/drawingml/2006/table">
            <a:tbl>
              <a:tblPr/>
              <a:tblGrid>
                <a:gridCol w="1143780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112905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000181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564362" y="3272000"/>
            <a:ext cx="13283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5,8 % больше</a:t>
            </a:r>
            <a:endParaRPr lang="ru-RU" dirty="0"/>
          </a:p>
        </p:txBody>
      </p:sp>
      <p:graphicFrame>
        <p:nvGraphicFramePr>
          <p:cNvPr id="64" name="Таблица 63">
            <a:extLst>
              <a:ext uri="{FF2B5EF4-FFF2-40B4-BE49-F238E27FC236}">
                <a16:creationId xmlns:a16="http://schemas.microsoft.com/office/drawing/2014/main" id="{E68FF499-B9C1-4D5B-879B-8D53CF5BB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994080"/>
              </p:ext>
            </p:extLst>
          </p:nvPr>
        </p:nvGraphicFramePr>
        <p:xfrm>
          <a:off x="5881995" y="4983546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DFB66E90-57A7-48BE-85DE-9C34645ABAB4}"/>
              </a:ext>
            </a:extLst>
          </p:cNvPr>
          <p:cNvSpPr/>
          <p:nvPr/>
        </p:nvSpPr>
        <p:spPr>
          <a:xfrm>
            <a:off x="7466165" y="5200924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2,7 % меньше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D7EE5C-AF47-4E0B-BA94-6031B36F7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3055" y="6540088"/>
            <a:ext cx="1541188" cy="31032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schemeClr val="tx1"/>
                </a:solidFill>
              </a:rPr>
              <a:pPr/>
              <a:t>2</a:t>
            </a:fld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67" name="AutoShape 13">
            <a:extLst>
              <a:ext uri="{FF2B5EF4-FFF2-40B4-BE49-F238E27FC236}">
                <a16:creationId xmlns:a16="http://schemas.microsoft.com/office/drawing/2014/main" id="{6D2DD8F6-3FF1-4EEC-974E-5CB86DD5B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080" y="974374"/>
            <a:ext cx="1394680" cy="705638"/>
          </a:xfrm>
          <a:prstGeom prst="rightArrow">
            <a:avLst>
              <a:gd name="adj1" fmla="val 52850"/>
              <a:gd name="adj2" fmla="val 53533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C545F6E-EC0B-4C89-BB76-C92C118DB37D}"/>
              </a:ext>
            </a:extLst>
          </p:cNvPr>
          <p:cNvSpPr txBox="1"/>
          <p:nvPr/>
        </p:nvSpPr>
        <p:spPr>
          <a:xfrm>
            <a:off x="1316323" y="1118943"/>
            <a:ext cx="17033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</a:t>
            </a:r>
          </a:p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отгрузки 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A60A98E2-52F2-489E-AECD-D73375A0D1FF}"/>
              </a:ext>
            </a:extLst>
          </p:cNvPr>
          <p:cNvSpPr/>
          <p:nvPr/>
        </p:nvSpPr>
        <p:spPr>
          <a:xfrm>
            <a:off x="3052163" y="1462376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18,7 % меньше</a:t>
            </a:r>
            <a:endParaRPr lang="ru-RU" dirty="0"/>
          </a:p>
        </p:txBody>
      </p:sp>
      <p:graphicFrame>
        <p:nvGraphicFramePr>
          <p:cNvPr id="74" name="Таблица 73">
            <a:extLst>
              <a:ext uri="{FF2B5EF4-FFF2-40B4-BE49-F238E27FC236}">
                <a16:creationId xmlns:a16="http://schemas.microsoft.com/office/drawing/2014/main" id="{A2A3721B-4ED3-4ACE-A2CE-8AD830C0C957}"/>
              </a:ext>
            </a:extLst>
          </p:cNvPr>
          <p:cNvGraphicFramePr>
            <a:graphicFrameLocks noGrp="1"/>
          </p:cNvGraphicFramePr>
          <p:nvPr/>
        </p:nvGraphicFramePr>
        <p:xfrm>
          <a:off x="-23625" y="619201"/>
          <a:ext cx="2992611" cy="213360"/>
        </p:xfrm>
        <a:graphic>
          <a:graphicData uri="http://schemas.openxmlformats.org/drawingml/2006/table">
            <a:tbl>
              <a:tblPr/>
              <a:tblGrid>
                <a:gridCol w="2992611">
                  <a:extLst>
                    <a:ext uri="{9D8B030D-6E8A-4147-A177-3AD203B41FA5}">
                      <a16:colId xmlns:a16="http://schemas.microsoft.com/office/drawing/2014/main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Отгрузка товаров, работ</a:t>
                      </a:r>
                      <a:r>
                        <a:rPr lang="ru-RU" sz="14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 услуг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6502"/>
                  </a:ext>
                </a:extLst>
              </a:tr>
            </a:tbl>
          </a:graphicData>
        </a:graphic>
      </p:graphicFrame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669571" y="153686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1" name="AutoShape 14">
            <a:extLst>
              <a:ext uri="{FF2B5EF4-FFF2-40B4-BE49-F238E27FC236}">
                <a16:creationId xmlns:a16="http://schemas.microsoft.com/office/drawing/2014/main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986" y="1143608"/>
            <a:ext cx="1578807" cy="342900"/>
          </a:xfrm>
          <a:prstGeom prst="roundRect">
            <a:avLst>
              <a:gd name="adj" fmla="val 16667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lang="ru-RU" altLang="ru-RU" sz="1400" b="1" dirty="0">
                <a:latin typeface="Calibri" panose="020F0502020204030204" pitchFamily="34" charset="0"/>
              </a:rPr>
              <a:t>2291,2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15AA7EB7-4852-486C-BDAC-2381F8B6F17D}"/>
              </a:ext>
            </a:extLst>
          </p:cNvPr>
          <p:cNvSpPr/>
          <p:nvPr/>
        </p:nvSpPr>
        <p:spPr>
          <a:xfrm>
            <a:off x="0" y="0"/>
            <a:ext cx="9144000" cy="5601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AB6328B-7E86-4AE4-8FAE-CBFE9B43DB34}"/>
              </a:ext>
            </a:extLst>
          </p:cNvPr>
          <p:cNvSpPr/>
          <p:nvPr/>
        </p:nvSpPr>
        <p:spPr>
          <a:xfrm>
            <a:off x="0" y="-8143"/>
            <a:ext cx="9133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ЭКОНОМИЧЕСКИЕ И СОЦИАЛЬНЫЕ ПОКАЗАТЕЛИ </a:t>
            </a:r>
          </a:p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ЯНВАРЬ-МАРТ 2026 ГОДА</a:t>
            </a:r>
            <a:endParaRPr lang="ru-RU" sz="105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4A63DC32-FF00-45B4-8CA6-41D298541C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83" t="15220" r="14738" b="12831"/>
          <a:stretch/>
        </p:blipFill>
        <p:spPr>
          <a:xfrm>
            <a:off x="174674" y="888788"/>
            <a:ext cx="1212652" cy="1202143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101" name="Picture 2" descr="Picture background">
            <a:extLst>
              <a:ext uri="{FF2B5EF4-FFF2-40B4-BE49-F238E27FC236}">
                <a16:creationId xmlns:a16="http://schemas.microsoft.com/office/drawing/2014/main" id="{75DBB773-9D3D-40D9-841C-3A90AFB55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98" y="4210270"/>
            <a:ext cx="1204559" cy="1174260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безработный гражданин">
            <a:extLst>
              <a:ext uri="{FF2B5EF4-FFF2-40B4-BE49-F238E27FC236}">
                <a16:creationId xmlns:a16="http://schemas.microsoft.com/office/drawing/2014/main" id="{26AB3B04-894C-434E-AFEB-0F0A8FC06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123" y="5549734"/>
            <a:ext cx="1203022" cy="1195181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DDD82245-961C-4CA6-989D-2665D8EB3A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247098" y="5586036"/>
            <a:ext cx="1179775" cy="1120875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C876117C-99FF-4442-8F68-08EE6D31C84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3" t="12167" r="11691" b="12040"/>
          <a:stretch/>
        </p:blipFill>
        <p:spPr>
          <a:xfrm>
            <a:off x="247098" y="4033327"/>
            <a:ext cx="1199046" cy="1175752"/>
          </a:xfrm>
          <a:prstGeom prst="flowChartConnector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6CCDC23-923A-4998-AED0-7F02A5F42DA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502" y="2511893"/>
            <a:ext cx="1220201" cy="115778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F17600B1-7CB8-4C4D-9D4B-9C871CB1DC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49105" y="1459438"/>
            <a:ext cx="1310754" cy="4267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45E20DA-2D05-437E-AD16-3421A850035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5585" t="2573" r="19835" b="29232"/>
          <a:stretch/>
        </p:blipFill>
        <p:spPr>
          <a:xfrm>
            <a:off x="156984" y="2420809"/>
            <a:ext cx="1206180" cy="117863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graphicFrame>
        <p:nvGraphicFramePr>
          <p:cNvPr id="84" name="Таблица 83">
            <a:extLst>
              <a:ext uri="{FF2B5EF4-FFF2-40B4-BE49-F238E27FC236}">
                <a16:creationId xmlns:a16="http://schemas.microsoft.com/office/drawing/2014/main" id="{A21E29FC-A18F-441A-A2CF-5FA81711A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68086"/>
              </p:ext>
            </p:extLst>
          </p:nvPr>
        </p:nvGraphicFramePr>
        <p:xfrm>
          <a:off x="1607473" y="3056741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graphicFrame>
        <p:nvGraphicFramePr>
          <p:cNvPr id="85" name="Таблица 84">
            <a:extLst>
              <a:ext uri="{FF2B5EF4-FFF2-40B4-BE49-F238E27FC236}">
                <a16:creationId xmlns:a16="http://schemas.microsoft.com/office/drawing/2014/main" id="{40F7504F-A35B-4E01-B23F-251288C394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616646"/>
              </p:ext>
            </p:extLst>
          </p:nvPr>
        </p:nvGraphicFramePr>
        <p:xfrm>
          <a:off x="1264038" y="1845597"/>
          <a:ext cx="1116039" cy="306174"/>
        </p:xfrm>
        <a:graphic>
          <a:graphicData uri="http://schemas.openxmlformats.org/drawingml/2006/table">
            <a:tbl>
              <a:tblPr/>
              <a:tblGrid>
                <a:gridCol w="1116039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53774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38198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6C938C30-19FF-4FBE-B025-C3FD8B6ECDA7}"/>
              </a:ext>
            </a:extLst>
          </p:cNvPr>
          <p:cNvSpPr/>
          <p:nvPr/>
        </p:nvSpPr>
        <p:spPr>
          <a:xfrm>
            <a:off x="3076485" y="1765627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22,8 % меньше</a:t>
            </a:r>
            <a:endParaRPr lang="ru-RU" dirty="0"/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3245" y="808174"/>
            <a:ext cx="1191720" cy="118857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sp>
        <p:nvSpPr>
          <p:cNvPr id="70" name="AutoShape 13">
            <a:extLst>
              <a:ext uri="{FF2B5EF4-FFF2-40B4-BE49-F238E27FC236}">
                <a16:creationId xmlns:a16="http://schemas.microsoft.com/office/drawing/2014/main" id="{FDE07565-F542-4CEB-B8EE-7DFBD8C6B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152" y="1049641"/>
            <a:ext cx="1394680" cy="705638"/>
          </a:xfrm>
          <a:prstGeom prst="rightArrow">
            <a:avLst>
              <a:gd name="adj1" fmla="val 52850"/>
              <a:gd name="adj2" fmla="val 53533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 </a:t>
            </a:r>
          </a:p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жилья</a:t>
            </a:r>
            <a:endParaRPr lang="ru-RU" alt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eaLnBrk="0" fontAlgn="base" hangingPunct="0">
              <a:spcBef>
                <a:spcPct val="0"/>
              </a:spcBef>
            </a:pPr>
            <a:endParaRPr lang="ru-RU" alt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AutoShape 17">
            <a:extLst>
              <a:ext uri="{FF2B5EF4-FFF2-40B4-BE49-F238E27FC236}">
                <a16:creationId xmlns:a16="http://schemas.microsoft.com/office/drawing/2014/main" id="{022C9D2A-C90C-47C5-A13C-7E2E71800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2688" y="1199260"/>
            <a:ext cx="1341067" cy="38909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335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кв. м.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6" name="Рисунок 7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90370" y="1663252"/>
            <a:ext cx="1310754" cy="426757"/>
          </a:xfrm>
          <a:prstGeom prst="rect">
            <a:avLst/>
          </a:prstGeom>
        </p:spPr>
      </p:pic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428709" y="1641519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30,4 % меньше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586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55449" y="5852462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5449" y="5333917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5805" y="4377671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5449" y="1866455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7599" y="3398573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50045" y="4852106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37600" y="2938030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151161" y="2406987"/>
            <a:ext cx="885914" cy="501742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37599" y="1330914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30770352"/>
              </p:ext>
            </p:extLst>
          </p:nvPr>
        </p:nvGraphicFramePr>
        <p:xfrm>
          <a:off x="1225625" y="1225434"/>
          <a:ext cx="7930546" cy="5632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74" y="3896724"/>
            <a:ext cx="928288" cy="428765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20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6499961" y="1544440"/>
            <a:ext cx="1206770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(41,4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6018148" y="2032028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(39,6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5313907" y="2534228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(44,8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908909" y="3473797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(61,4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720880" y="3946700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(55,2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660680" y="4438881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(86,4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720880" y="4915566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(54,7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027063" y="5428299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(81,1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004844" y="5913970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(49,5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FA2BBE1-4BE3-4830-A149-AE41C35DCB34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 descr="Picture background">
            <a:extLst>
              <a:ext uri="{FF2B5EF4-FFF2-40B4-BE49-F238E27FC236}">
                <a16:creationId xmlns:a16="http://schemas.microsoft.com/office/drawing/2014/main" id="{9313E7E8-3F26-42EB-8793-0558D739C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74534DDA-5238-4BD5-A91F-F81A00B52F75}"/>
              </a:ext>
            </a:extLst>
          </p:cNvPr>
          <p:cNvSpPr txBox="1"/>
          <p:nvPr/>
        </p:nvSpPr>
        <p:spPr>
          <a:xfrm>
            <a:off x="1198326" y="286552"/>
            <a:ext cx="78463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ТЕМП РОСТА СРЕДНЕМЕСЯЧНОЙ ЗАРАБОТНОЙ ПЛАТЫ, </a:t>
            </a:r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январь-март 2026г. к январю-марту 2025г., %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19846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DDAC026-6AC6-403A-820E-7E7603F312FC}"/>
              </a:ext>
            </a:extLst>
          </p:cNvPr>
          <p:cNvSpPr/>
          <p:nvPr/>
        </p:nvSpPr>
        <p:spPr>
          <a:xfrm>
            <a:off x="-2" y="3429000"/>
            <a:ext cx="9144000" cy="343495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45925" y="1554877"/>
            <a:ext cx="225226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Покупательная способность заработной платы определяется количеством наборов прожиточного минимума, которые можно на нее приобрести.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5A3131-A203-486A-91C9-3D0A2BF07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8189" y="6696364"/>
            <a:ext cx="345810" cy="161636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21</a:t>
            </a:fld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2" r="13287"/>
          <a:stretch/>
        </p:blipFill>
        <p:spPr>
          <a:xfrm>
            <a:off x="6439261" y="4553292"/>
            <a:ext cx="2465592" cy="2212546"/>
          </a:xfrm>
          <a:prstGeom prst="rect">
            <a:avLst/>
          </a:prstGeom>
          <a:effectLst>
            <a:softEdge rad="368300"/>
          </a:effec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29403133"/>
              </p:ext>
            </p:extLst>
          </p:nvPr>
        </p:nvGraphicFramePr>
        <p:xfrm>
          <a:off x="328912" y="1389268"/>
          <a:ext cx="6096000" cy="3532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962731" y="3933006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108,8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173316" y="3933007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90,9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rot="10800000">
            <a:off x="4750083" y="4071505"/>
            <a:ext cx="357186" cy="158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28912" y="4962571"/>
            <a:ext cx="6096000" cy="646331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прожиточного минимума трудоспособного населения: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01.01.2025 – 18169 руб.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01.01.2026 – 19405 руб.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F94456D-7289-4E04-8040-F0333F66F3A6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05D635F-0503-42C2-8B97-B648CD697C0C}"/>
              </a:ext>
            </a:extLst>
          </p:cNvPr>
          <p:cNvSpPr/>
          <p:nvPr/>
        </p:nvSpPr>
        <p:spPr>
          <a:xfrm>
            <a:off x="1045428" y="299827"/>
            <a:ext cx="80044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sp>
        <p:nvSpPr>
          <p:cNvPr id="21" name="Скругленный прямоугольник 33">
            <a:extLst>
              <a:ext uri="{FF2B5EF4-FFF2-40B4-BE49-F238E27FC236}">
                <a16:creationId xmlns:a16="http://schemas.microsoft.com/office/drawing/2014/main" id="{77C24B09-5B7E-403E-B1BF-A641B63E40C2}"/>
              </a:ext>
            </a:extLst>
          </p:cNvPr>
          <p:cNvSpPr/>
          <p:nvPr/>
        </p:nvSpPr>
        <p:spPr>
          <a:xfrm>
            <a:off x="4879693" y="3976906"/>
            <a:ext cx="1112980" cy="46619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снижения (роста), %</a:t>
            </a:r>
          </a:p>
        </p:txBody>
      </p:sp>
      <p:pic>
        <p:nvPicPr>
          <p:cNvPr id="22" name="Рисунок 21" descr="shopcart_0.png">
            <a:extLst>
              <a:ext uri="{FF2B5EF4-FFF2-40B4-BE49-F238E27FC236}">
                <a16:creationId xmlns:a16="http://schemas.microsoft.com/office/drawing/2014/main" id="{0F600323-86CE-4C25-AA06-104C0E5937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3411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0984D4A-515A-444C-BD5A-FC9230234C72}"/>
              </a:ext>
            </a:extLst>
          </p:cNvPr>
          <p:cNvSpPr/>
          <p:nvPr/>
        </p:nvSpPr>
        <p:spPr>
          <a:xfrm rot="10800000">
            <a:off x="-2" y="161159"/>
            <a:ext cx="9144000" cy="529664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112288776"/>
              </p:ext>
            </p:extLst>
          </p:nvPr>
        </p:nvGraphicFramePr>
        <p:xfrm>
          <a:off x="240999" y="1443149"/>
          <a:ext cx="8550876" cy="3724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24"/>
          <p:cNvSpPr txBox="1"/>
          <p:nvPr/>
        </p:nvSpPr>
        <p:spPr>
          <a:xfrm rot="16200000">
            <a:off x="443182" y="4051749"/>
            <a:ext cx="2599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Обрабатывающие производства</a:t>
            </a:r>
          </a:p>
        </p:txBody>
      </p:sp>
      <p:sp>
        <p:nvSpPr>
          <p:cNvPr id="8" name="TextBox 24"/>
          <p:cNvSpPr txBox="1"/>
          <p:nvPr/>
        </p:nvSpPr>
        <p:spPr>
          <a:xfrm rot="16200000">
            <a:off x="2263690" y="4573432"/>
            <a:ext cx="2166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Государственное управление</a:t>
            </a:r>
          </a:p>
        </p:txBody>
      </p:sp>
      <p:sp>
        <p:nvSpPr>
          <p:cNvPr id="9" name="TextBox 34"/>
          <p:cNvSpPr txBox="1"/>
          <p:nvPr/>
        </p:nvSpPr>
        <p:spPr>
          <a:xfrm rot="16200000">
            <a:off x="1451504" y="4397173"/>
            <a:ext cx="22314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Транспортировка и хранение</a:t>
            </a:r>
          </a:p>
        </p:txBody>
      </p:sp>
      <p:sp>
        <p:nvSpPr>
          <p:cNvPr id="10" name="TextBox 28"/>
          <p:cNvSpPr txBox="1"/>
          <p:nvPr/>
        </p:nvSpPr>
        <p:spPr>
          <a:xfrm rot="16200000">
            <a:off x="180241" y="3340515"/>
            <a:ext cx="1547574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</a:p>
        </p:txBody>
      </p:sp>
      <p:sp>
        <p:nvSpPr>
          <p:cNvPr id="11" name="TextBox 36"/>
          <p:cNvSpPr txBox="1"/>
          <p:nvPr/>
        </p:nvSpPr>
        <p:spPr>
          <a:xfrm rot="16200000">
            <a:off x="3378419" y="4315787"/>
            <a:ext cx="1547656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2" name="TextBox 38"/>
          <p:cNvSpPr txBox="1"/>
          <p:nvPr/>
        </p:nvSpPr>
        <p:spPr>
          <a:xfrm rot="16200000">
            <a:off x="4138541" y="4486837"/>
            <a:ext cx="1621283" cy="27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6" name="TextBox 40"/>
          <p:cNvSpPr txBox="1"/>
          <p:nvPr/>
        </p:nvSpPr>
        <p:spPr>
          <a:xfrm rot="16200000">
            <a:off x="5278189" y="4997808"/>
            <a:ext cx="2466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4632430" y="4812020"/>
            <a:ext cx="2226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Сельское и лесное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6286925" y="4997807"/>
            <a:ext cx="219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7100994" y="4967544"/>
            <a:ext cx="2119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C8D1367-F6D0-4554-9925-FD42791B3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514" y="6570887"/>
            <a:ext cx="360219" cy="2519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22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A6DF253-49B0-4F2A-ADEB-326E7124A80F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5146336-2634-4E69-8D97-3C118BD53FF7}"/>
              </a:ext>
            </a:extLst>
          </p:cNvPr>
          <p:cNvSpPr/>
          <p:nvPr/>
        </p:nvSpPr>
        <p:spPr>
          <a:xfrm>
            <a:off x="1045428" y="115660"/>
            <a:ext cx="800443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pic>
        <p:nvPicPr>
          <p:cNvPr id="24" name="Рисунок 23" descr="shopcart_0.png">
            <a:extLst>
              <a:ext uri="{FF2B5EF4-FFF2-40B4-BE49-F238E27FC236}">
                <a16:creationId xmlns:a16="http://schemas.microsoft.com/office/drawing/2014/main" id="{991C8108-75B0-45D5-9B93-C81BDFB57D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34B2941-ABCB-45EC-BDDA-13B3036A868D}"/>
              </a:ext>
            </a:extLst>
          </p:cNvPr>
          <p:cNvCxnSpPr>
            <a:cxnSpLocks/>
          </p:cNvCxnSpPr>
          <p:nvPr/>
        </p:nvCxnSpPr>
        <p:spPr>
          <a:xfrm flipV="1">
            <a:off x="1136864" y="498731"/>
            <a:ext cx="7646917" cy="18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E6673E3-9AF1-4F2D-8515-65F570AABBDA}"/>
              </a:ext>
            </a:extLst>
          </p:cNvPr>
          <p:cNvSpPr txBox="1"/>
          <p:nvPr/>
        </p:nvSpPr>
        <p:spPr>
          <a:xfrm>
            <a:off x="1086151" y="563229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ПО ВИДАМ ЭКОНОМИЧЕСКОЙ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2380138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F8A0F24C-37A5-4306-8436-B6A7E2F1C17F}"/>
              </a:ext>
            </a:extLst>
          </p:cNvPr>
          <p:cNvSpPr/>
          <p:nvPr/>
        </p:nvSpPr>
        <p:spPr>
          <a:xfrm>
            <a:off x="-1746" y="646783"/>
            <a:ext cx="9144000" cy="621012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D10C36AF-EC2B-4E02-BA02-228C06BB4C41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634805" y="1406700"/>
            <a:ext cx="3300734" cy="99337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45000"/>
                  <a:lumOff val="5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3650413473"/>
              </p:ext>
            </p:extLst>
          </p:nvPr>
        </p:nvGraphicFramePr>
        <p:xfrm>
          <a:off x="4418262" y="3410349"/>
          <a:ext cx="4857752" cy="3246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5768565" y="1585835"/>
            <a:ext cx="33259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заявленных работодателями вакансий –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315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5458555" y="5915304"/>
            <a:ext cx="1388583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 2025 года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7086331" y="5907861"/>
            <a:ext cx="1364105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 2026 года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DC57628-C58B-46B4-BB37-D174E22A3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19705" y="6672205"/>
            <a:ext cx="424295" cy="18976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23</a:t>
            </a:fld>
            <a:endParaRPr lang="ru-RU" sz="1050" b="1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99" y="3945688"/>
            <a:ext cx="4604951" cy="2522922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4144594621"/>
              </p:ext>
            </p:extLst>
          </p:nvPr>
        </p:nvGraphicFramePr>
        <p:xfrm>
          <a:off x="-3493" y="468177"/>
          <a:ext cx="5831725" cy="4238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1423320" y="1318881"/>
            <a:ext cx="3109847" cy="369332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безработицы, %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448997" y="2908205"/>
            <a:ext cx="848502" cy="24642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01.01.2026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1743314" y="2928187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01.02.2026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FF1D7E-4D3C-405D-A9A3-5F10E9536BAF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ЗАНЯТОСТЬ НАСЕЛЕНИЯ</a:t>
            </a:r>
          </a:p>
        </p:txBody>
      </p:sp>
      <p:sp>
        <p:nvSpPr>
          <p:cNvPr id="4" name="AutoShape 2" descr="Picture background">
            <a:extLst>
              <a:ext uri="{FF2B5EF4-FFF2-40B4-BE49-F238E27FC236}">
                <a16:creationId xmlns:a16="http://schemas.microsoft.com/office/drawing/2014/main" id="{9A67ABAC-C2CC-4963-B47C-E11E0FDB3A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88730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1F0DC7-A776-48BF-A0BC-AE6A34A599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56" t="3473" r="3987" b="4316"/>
          <a:stretch/>
        </p:blipFill>
        <p:spPr>
          <a:xfrm rot="10800000" flipV="1">
            <a:off x="167395" y="54203"/>
            <a:ext cx="864700" cy="824509"/>
          </a:xfrm>
          <a:prstGeom prst="ellipse">
            <a:avLst/>
          </a:prstGeom>
        </p:spPr>
      </p:pic>
      <p:sp>
        <p:nvSpPr>
          <p:cNvPr id="2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33543" y="2901743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01.03.2026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4332788" y="2907115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01.04.2026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8168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7BEF044-06DA-4438-B05E-15E5E1562E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852"/>
            <a:ext cx="9143999" cy="5875148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983995707"/>
              </p:ext>
            </p:extLst>
          </p:nvPr>
        </p:nvGraphicFramePr>
        <p:xfrm>
          <a:off x="245660" y="1223124"/>
          <a:ext cx="7901131" cy="2415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345408941"/>
              </p:ext>
            </p:extLst>
          </p:nvPr>
        </p:nvGraphicFramePr>
        <p:xfrm>
          <a:off x="2064349" y="3818362"/>
          <a:ext cx="6675614" cy="2952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127696" y="1897861"/>
            <a:ext cx="569263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47,8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109614" y="2847634"/>
            <a:ext cx="56926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200,0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 flipV="1">
            <a:off x="2412327" y="2254856"/>
            <a:ext cx="334093" cy="17792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2412327" y="2530777"/>
            <a:ext cx="334093" cy="164634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2696959" y="2322273"/>
            <a:ext cx="1218472" cy="276999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261194" y="6055973"/>
            <a:ext cx="502896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80,8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505815" y="5891340"/>
            <a:ext cx="686848" cy="4154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 раза больше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889584" y="6052905"/>
            <a:ext cx="500411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103,6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171839" y="6055973"/>
            <a:ext cx="516716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48,5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6914454" y="6214212"/>
            <a:ext cx="283361" cy="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7107965" y="5983380"/>
            <a:ext cx="914806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25414" y="1834815"/>
            <a:ext cx="1364636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 2025 года</a:t>
            </a: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25414" y="2736668"/>
            <a:ext cx="1364636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 2026 года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35808" y="6306838"/>
            <a:ext cx="1385864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 2025 года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5551485" y="6306838"/>
            <a:ext cx="1419418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</a:t>
            </a:r>
          </a:p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3430DFD-7F12-42AB-BE16-9A64FDCD7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3556" y="6683592"/>
            <a:ext cx="479223" cy="1744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24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47E0C503-423C-4798-9E7D-270DCB542860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49438889-08B1-44DC-8F9E-FA791873161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025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975882"/>
            <a:ext cx="9144793" cy="587705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4B02B6-A3A7-4A2D-8936-BCA76CED1913}"/>
              </a:ext>
            </a:extLst>
          </p:cNvPr>
          <p:cNvSpPr txBox="1"/>
          <p:nvPr/>
        </p:nvSpPr>
        <p:spPr>
          <a:xfrm>
            <a:off x="1928794" y="642918"/>
            <a:ext cx="769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УРОВЕНЬ ЗАРАБОТНОЙ ПЛАТЫ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912314"/>
              </p:ext>
            </p:extLst>
          </p:nvPr>
        </p:nvGraphicFramePr>
        <p:xfrm>
          <a:off x="142844" y="1872473"/>
          <a:ext cx="8858312" cy="4549761"/>
        </p:xfrm>
        <a:graphic>
          <a:graphicData uri="http://schemas.openxmlformats.org/drawingml/2006/table">
            <a:tbl>
              <a:tblPr/>
              <a:tblGrid>
                <a:gridCol w="3228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3282">
                <a:tc row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январе-марте</a:t>
                      </a:r>
                      <a:endParaRPr lang="ru-RU" sz="14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2025 года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январе-марте</a:t>
                      </a:r>
                      <a:endParaRPr lang="ru-RU" sz="14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2026 года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Отклонение</a:t>
                      </a:r>
                    </a:p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(+,-)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Абсол.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Относ,%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лиц, совершивших преступления, (человек)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-6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-50,0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из них несовершеннолетних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женщин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учащихся, студентов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не имеющих постоянного источника дохода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-25,0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из них: безработных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461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состоянии алкогольного опьянения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-50,0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ранее совершавших преступления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16296" y="1305881"/>
            <a:ext cx="611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Характеристика лиц, совершивших преступления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DC7923A-DDB4-49B0-8161-CE3C5131E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2710" y="6724234"/>
            <a:ext cx="498490" cy="133765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25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93E9E75-A8ED-4352-94F2-B83D7436F396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000E656-C98E-4E77-AD3D-73624A0AE73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>
            <a:extLst>
              <a:ext uri="{FF2B5EF4-FFF2-40B4-BE49-F238E27FC236}">
                <a16:creationId xmlns:a16="http://schemas.microsoft.com/office/drawing/2014/main" id="{91F297D0-CD95-4CFC-80EE-DC291DEF7E4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59B653FF-7910-4368-B6BA-A800D3CD8AB3}"/>
              </a:ext>
            </a:extLst>
          </p:cNvPr>
          <p:cNvSpPr/>
          <p:nvPr/>
        </p:nvSpPr>
        <p:spPr>
          <a:xfrm>
            <a:off x="-17501" y="880752"/>
            <a:ext cx="9161499" cy="599443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091121245"/>
              </p:ext>
            </p:extLst>
          </p:nvPr>
        </p:nvGraphicFramePr>
        <p:xfrm>
          <a:off x="267927" y="1160488"/>
          <a:ext cx="4211782" cy="2426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740562102"/>
              </p:ext>
            </p:extLst>
          </p:nvPr>
        </p:nvGraphicFramePr>
        <p:xfrm>
          <a:off x="344550" y="4030043"/>
          <a:ext cx="4313382" cy="284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AutoShape 8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10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2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TextBox 2"/>
          <p:cNvSpPr txBox="1"/>
          <p:nvPr/>
        </p:nvSpPr>
        <p:spPr>
          <a:xfrm rot="16200000">
            <a:off x="-245026" y="5318748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тыс. руб.</a:t>
            </a:r>
          </a:p>
        </p:txBody>
      </p:sp>
      <p:sp>
        <p:nvSpPr>
          <p:cNvPr id="17" name="TextBox 2"/>
          <p:cNvSpPr txBox="1"/>
          <p:nvPr/>
        </p:nvSpPr>
        <p:spPr>
          <a:xfrm rot="16200000">
            <a:off x="-272186" y="2400236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тыс. руб.</a:t>
            </a:r>
          </a:p>
        </p:txBody>
      </p:sp>
      <p:pic>
        <p:nvPicPr>
          <p:cNvPr id="1045" name="Picture 21" descr="http://www.shreveportmunicipalauditorium.com/wp-content/uploads/2016/07/fancyline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68746" y="3650645"/>
            <a:ext cx="4717764" cy="28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E8DB9653-E3A8-4231-BA00-1F64FA328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9235" y="6578599"/>
            <a:ext cx="1514763" cy="28802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3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37180" y="664788"/>
            <a:ext cx="46467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41302D86-E6C4-47C6-8B00-10130E8D4276}"/>
              </a:ext>
            </a:extLst>
          </p:cNvPr>
          <p:cNvSpPr/>
          <p:nvPr/>
        </p:nvSpPr>
        <p:spPr bwMode="auto">
          <a:xfrm>
            <a:off x="4765137" y="2467965"/>
            <a:ext cx="3987869" cy="419965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Финансовый результат</a:t>
            </a:r>
            <a:r>
              <a:rPr lang="ru-RU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F49165-BBEE-476D-AB59-B3655DABD6F0}"/>
              </a:ext>
            </a:extLst>
          </p:cNvPr>
          <p:cNvSpPr txBox="1"/>
          <p:nvPr/>
        </p:nvSpPr>
        <p:spPr>
          <a:xfrm rot="10800000" flipV="1">
            <a:off x="4828188" y="4385542"/>
            <a:ext cx="194632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n w="0"/>
              </a:rPr>
              <a:t>январь - февраль  2025 года</a:t>
            </a:r>
          </a:p>
          <a:p>
            <a:pPr algn="ctr"/>
            <a:endParaRPr lang="ru-RU" sz="1200" dirty="0">
              <a:ln w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21E4AA9-4F2A-4A14-BF2D-E6DE59001DCB}"/>
              </a:ext>
            </a:extLst>
          </p:cNvPr>
          <p:cNvSpPr txBox="1"/>
          <p:nvPr/>
        </p:nvSpPr>
        <p:spPr>
          <a:xfrm>
            <a:off x="7214134" y="4370598"/>
            <a:ext cx="191859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n w="0"/>
              </a:rPr>
              <a:t>январь -февраль 2026 года </a:t>
            </a:r>
          </a:p>
          <a:p>
            <a:pPr algn="ctr"/>
            <a:endParaRPr lang="ru-RU" sz="1200" dirty="0">
              <a:ln w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3ED2764-33D6-45AE-A20B-E36107C345B1}"/>
              </a:ext>
            </a:extLst>
          </p:cNvPr>
          <p:cNvSpPr/>
          <p:nvPr/>
        </p:nvSpPr>
        <p:spPr>
          <a:xfrm>
            <a:off x="4724446" y="4634005"/>
            <a:ext cx="42380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just"/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60E1B5B-F969-41AF-A71E-C65EF5D0F579}"/>
              </a:ext>
            </a:extLst>
          </p:cNvPr>
          <p:cNvCxnSpPr>
            <a:cxnSpLocks/>
          </p:cNvCxnSpPr>
          <p:nvPr/>
        </p:nvCxnSpPr>
        <p:spPr>
          <a:xfrm>
            <a:off x="4828188" y="4661360"/>
            <a:ext cx="403448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0C67891-3F75-40D6-8D82-7B2762299A3D}"/>
              </a:ext>
            </a:extLst>
          </p:cNvPr>
          <p:cNvSpPr txBox="1"/>
          <p:nvPr/>
        </p:nvSpPr>
        <p:spPr>
          <a:xfrm flipH="1">
            <a:off x="7382340" y="3599254"/>
            <a:ext cx="1004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+ 15 822,7</a:t>
            </a:r>
          </a:p>
        </p:txBody>
      </p:sp>
      <p:sp>
        <p:nvSpPr>
          <p:cNvPr id="13" name="Стрелка вниз 12"/>
          <p:cNvSpPr/>
          <p:nvPr/>
        </p:nvSpPr>
        <p:spPr>
          <a:xfrm rot="10800000">
            <a:off x="7565838" y="3940195"/>
            <a:ext cx="637280" cy="443115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8224">
                <a:schemeClr val="accent1">
                  <a:lumMod val="40000"/>
                  <a:lumOff val="60000"/>
                </a:schemeClr>
              </a:gs>
              <a:gs pos="8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">
            <a:extLst>
              <a:ext uri="{FF2B5EF4-FFF2-40B4-BE49-F238E27FC236}">
                <a16:creationId xmlns:a16="http://schemas.microsoft.com/office/drawing/2014/main" id="{A0572A91-692A-D33B-5E83-7366BB85C232}"/>
              </a:ext>
            </a:extLst>
          </p:cNvPr>
          <p:cNvSpPr/>
          <p:nvPr/>
        </p:nvSpPr>
        <p:spPr>
          <a:xfrm>
            <a:off x="1531498" y="6151720"/>
            <a:ext cx="547983" cy="220139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139,0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0C67891-3F75-40D6-8D82-7B2762299A3D}"/>
              </a:ext>
            </a:extLst>
          </p:cNvPr>
          <p:cNvSpPr txBox="1"/>
          <p:nvPr/>
        </p:nvSpPr>
        <p:spPr>
          <a:xfrm flipH="1">
            <a:off x="5052123" y="2828372"/>
            <a:ext cx="109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+ 170 651,0</a:t>
            </a:r>
          </a:p>
        </p:txBody>
      </p:sp>
      <p:sp>
        <p:nvSpPr>
          <p:cNvPr id="33" name="Стрелка вниз 32"/>
          <p:cNvSpPr/>
          <p:nvPr/>
        </p:nvSpPr>
        <p:spPr>
          <a:xfrm rot="10800000">
            <a:off x="5343145" y="3067871"/>
            <a:ext cx="637281" cy="1343461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8224">
                <a:schemeClr val="accent1">
                  <a:lumMod val="40000"/>
                  <a:lumOff val="60000"/>
                </a:schemeClr>
              </a:gs>
              <a:gs pos="8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45914028-A9DB-43B5-AFD7-BFA3DBF6777A}"/>
              </a:ext>
            </a:extLst>
          </p:cNvPr>
          <p:cNvSpPr/>
          <p:nvPr/>
        </p:nvSpPr>
        <p:spPr>
          <a:xfrm>
            <a:off x="17503" y="0"/>
            <a:ext cx="9144000" cy="8460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2DD9C158-65D1-41AB-BA87-BAB596DEC54A}"/>
              </a:ext>
            </a:extLst>
          </p:cNvPr>
          <p:cNvSpPr/>
          <p:nvPr/>
        </p:nvSpPr>
        <p:spPr>
          <a:xfrm>
            <a:off x="1230371" y="296361"/>
            <a:ext cx="4563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grpSp>
        <p:nvGrpSpPr>
          <p:cNvPr id="41" name="그룹 52">
            <a:extLst>
              <a:ext uri="{FF2B5EF4-FFF2-40B4-BE49-F238E27FC236}">
                <a16:creationId xmlns:a16="http://schemas.microsoft.com/office/drawing/2014/main" id="{1CCFC9F4-911E-4F91-9A57-4DEF539662CE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2" name="자유형: 도형 53">
              <a:extLst>
                <a:ext uri="{FF2B5EF4-FFF2-40B4-BE49-F238E27FC236}">
                  <a16:creationId xmlns:a16="http://schemas.microsoft.com/office/drawing/2014/main" id="{6C4A8C15-5CF4-4864-B554-3B4DFF7F12FA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3" name="자유형: 도형 54">
              <a:extLst>
                <a:ext uri="{FF2B5EF4-FFF2-40B4-BE49-F238E27FC236}">
                  <a16:creationId xmlns:a16="http://schemas.microsoft.com/office/drawing/2014/main" id="{813E80D6-94B8-461B-9E52-E165DF52F698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4" name="자유형: 도형 55">
              <a:extLst>
                <a:ext uri="{FF2B5EF4-FFF2-40B4-BE49-F238E27FC236}">
                  <a16:creationId xmlns:a16="http://schemas.microsoft.com/office/drawing/2014/main" id="{74E64745-2F97-4CF5-93B5-ACC1136EF93F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5" name="자유형: 도형 56">
              <a:extLst>
                <a:ext uri="{FF2B5EF4-FFF2-40B4-BE49-F238E27FC236}">
                  <a16:creationId xmlns:a16="http://schemas.microsoft.com/office/drawing/2014/main" id="{7828A735-6656-44B0-9C6E-269248ABA9E3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6" name="자유형: 도형 57">
              <a:extLst>
                <a:ext uri="{FF2B5EF4-FFF2-40B4-BE49-F238E27FC236}">
                  <a16:creationId xmlns:a16="http://schemas.microsoft.com/office/drawing/2014/main" id="{F620559C-F2AD-48AD-AE1F-CA31BA6E7536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  <p:sp>
        <p:nvSpPr>
          <p:cNvPr id="37" name="Скругленный прямоугольник 36"/>
          <p:cNvSpPr/>
          <p:nvPr/>
        </p:nvSpPr>
        <p:spPr>
          <a:xfrm>
            <a:off x="1513573" y="2561783"/>
            <a:ext cx="678307" cy="25926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4,7 раза больше</a:t>
            </a:r>
          </a:p>
        </p:txBody>
      </p:sp>
    </p:spTree>
    <p:extLst>
      <p:ext uri="{BB962C8B-B14F-4D97-AF65-F5344CB8AC3E}">
        <p14:creationId xmlns:p14="http://schemas.microsoft.com/office/powerpoint/2010/main" val="10639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59B653FF-7910-4368-B6BA-A800D3CD8AB3}"/>
              </a:ext>
            </a:extLst>
          </p:cNvPr>
          <p:cNvSpPr/>
          <p:nvPr/>
        </p:nvSpPr>
        <p:spPr>
          <a:xfrm>
            <a:off x="-4391" y="890228"/>
            <a:ext cx="9144000" cy="596777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1413939755"/>
              </p:ext>
            </p:extLst>
          </p:nvPr>
        </p:nvGraphicFramePr>
        <p:xfrm>
          <a:off x="233479" y="1775860"/>
          <a:ext cx="3469050" cy="3327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1685919" y="743620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80231905"/>
              </p:ext>
            </p:extLst>
          </p:nvPr>
        </p:nvGraphicFramePr>
        <p:xfrm>
          <a:off x="5111237" y="3183212"/>
          <a:ext cx="3932162" cy="3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2"/>
          <p:cNvSpPr txBox="1"/>
          <p:nvPr/>
        </p:nvSpPr>
        <p:spPr>
          <a:xfrm rot="16200000">
            <a:off x="-294080" y="2693240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10" name="TextBox 2"/>
          <p:cNvSpPr txBox="1"/>
          <p:nvPr/>
        </p:nvSpPr>
        <p:spPr>
          <a:xfrm rot="16200000">
            <a:off x="4169075" y="4903466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51224" y="2908360"/>
            <a:ext cx="570810" cy="2212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109,0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249193" y="3806797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AutoShape 2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AutoShape 4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36" y="1466581"/>
            <a:ext cx="2460342" cy="15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AutoShape 4" descr="https://banki.biz.ua/wp-content/uploads/2018/06/kak_vernut__dol_rus-1024x683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38085" y="2922604"/>
            <a:ext cx="547834" cy="22609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119,0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A8BD372C-2219-46F0-8532-933CDB736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76344" y="6578709"/>
            <a:ext cx="1567655" cy="271183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4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3433" y="1317844"/>
            <a:ext cx="3073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Дебиторская задолженность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3249193" y="2999344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3430228" y="2815476"/>
            <a:ext cx="775069" cy="3677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15048" y="3541909"/>
            <a:ext cx="1149990" cy="4842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просроченная задолженность</a:t>
            </a: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2895032878"/>
              </p:ext>
            </p:extLst>
          </p:nvPr>
        </p:nvGraphicFramePr>
        <p:xfrm>
          <a:off x="4611756" y="3635862"/>
          <a:ext cx="3712402" cy="235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71869" y="3245708"/>
            <a:ext cx="3180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Кредиторская задолженность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 flipH="1">
            <a:off x="7763499" y="5238994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7986545" y="5532215"/>
            <a:ext cx="1131170" cy="47968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просроченная задолженность</a:t>
            </a:r>
          </a:p>
        </p:txBody>
      </p:sp>
      <p:sp>
        <p:nvSpPr>
          <p:cNvPr id="34" name="TextBox 1"/>
          <p:cNvSpPr txBox="1"/>
          <p:nvPr/>
        </p:nvSpPr>
        <p:spPr>
          <a:xfrm>
            <a:off x="6902466" y="5925426"/>
            <a:ext cx="1050781" cy="24817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</a:t>
            </a:r>
            <a:r>
              <a:rPr lang="ru-RU" sz="1100" dirty="0"/>
              <a:t>а 01.03.2026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5299046" y="5914406"/>
            <a:ext cx="1050930" cy="25414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</a:t>
            </a:r>
            <a:r>
              <a:rPr lang="ru-RU" sz="1100" dirty="0"/>
              <a:t>а 01.03.2025</a:t>
            </a:r>
          </a:p>
        </p:txBody>
      </p:sp>
      <p:sp>
        <p:nvSpPr>
          <p:cNvPr id="36" name="TextBox 1"/>
          <p:cNvSpPr txBox="1"/>
          <p:nvPr/>
        </p:nvSpPr>
        <p:spPr>
          <a:xfrm>
            <a:off x="2687627" y="3657359"/>
            <a:ext cx="534407" cy="35586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  <a:cs typeface="Calibri" panose="020F0502020204030204" pitchFamily="34" charset="0"/>
              </a:rPr>
              <a:t>90,7</a:t>
            </a:r>
          </a:p>
        </p:txBody>
      </p:sp>
      <p:sp>
        <p:nvSpPr>
          <p:cNvPr id="37" name="TextBox 1"/>
          <p:cNvSpPr txBox="1"/>
          <p:nvPr/>
        </p:nvSpPr>
        <p:spPr>
          <a:xfrm>
            <a:off x="1157946" y="3667780"/>
            <a:ext cx="534407" cy="27803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  <a:cs typeface="Calibri" panose="020F0502020204030204" pitchFamily="34" charset="0"/>
              </a:rPr>
              <a:t>33,9</a:t>
            </a:r>
          </a:p>
        </p:txBody>
      </p:sp>
      <p:sp>
        <p:nvSpPr>
          <p:cNvPr id="38" name="TextBox 1"/>
          <p:cNvSpPr txBox="1"/>
          <p:nvPr/>
        </p:nvSpPr>
        <p:spPr>
          <a:xfrm>
            <a:off x="7165775" y="5661546"/>
            <a:ext cx="485285" cy="26582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7115365" y="5652886"/>
            <a:ext cx="499695" cy="31063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</a:rPr>
              <a:t>295,1*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7770003" y="5781491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8007200" y="5051554"/>
            <a:ext cx="744653" cy="3748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18DC02C0-7030-4F60-801B-A027EFF2AB41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0A839481-10C3-410C-B5EB-B3F8E91EDA08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E58982D4-0713-4440-A457-069B41C7B8DD}"/>
              </a:ext>
            </a:extLst>
          </p:cNvPr>
          <p:cNvCxnSpPr>
            <a:cxnSpLocks/>
          </p:cNvCxnSpPr>
          <p:nvPr/>
        </p:nvCxnSpPr>
        <p:spPr>
          <a:xfrm>
            <a:off x="1339913" y="465138"/>
            <a:ext cx="43456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4630B4F-D4BA-4331-AF7F-C7B0B0272C88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pSp>
        <p:nvGrpSpPr>
          <p:cNvPr id="45" name="그룹 52">
            <a:extLst>
              <a:ext uri="{FF2B5EF4-FFF2-40B4-BE49-F238E27FC236}">
                <a16:creationId xmlns:a16="http://schemas.microsoft.com/office/drawing/2014/main" id="{C14D0EDF-A33D-4B92-B108-D5809E285D78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8" name="자유형: 도형 53">
              <a:extLst>
                <a:ext uri="{FF2B5EF4-FFF2-40B4-BE49-F238E27FC236}">
                  <a16:creationId xmlns:a16="http://schemas.microsoft.com/office/drawing/2014/main" id="{7DBA5FD5-C792-420F-8565-A1ADF385DD10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038FC96A-5092-48F6-9F14-86D4011364E9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A67B736E-1A50-4A67-82D8-739694BE7774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F8249C7E-FCB5-4AC3-AA91-D926C6D23870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C1B32A0F-3703-470E-8319-5B29BC4240A9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389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0461BC5-1C05-4F7E-A612-CEE58657B153}"/>
              </a:ext>
            </a:extLst>
          </p:cNvPr>
          <p:cNvSpPr/>
          <p:nvPr/>
        </p:nvSpPr>
        <p:spPr>
          <a:xfrm>
            <a:off x="0" y="1904227"/>
            <a:ext cx="9230628" cy="500609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E07F80-8C71-4239-AE83-7A003277DABD}"/>
              </a:ext>
            </a:extLst>
          </p:cNvPr>
          <p:cNvSpPr txBox="1"/>
          <p:nvPr/>
        </p:nvSpPr>
        <p:spPr>
          <a:xfrm>
            <a:off x="192734" y="1387319"/>
            <a:ext cx="23881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 городскому округу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94E2CB-1403-4D91-A654-DE058607B9A2}"/>
              </a:ext>
            </a:extLst>
          </p:cNvPr>
          <p:cNvSpPr txBox="1"/>
          <p:nvPr/>
        </p:nvSpPr>
        <p:spPr>
          <a:xfrm>
            <a:off x="199339" y="2172078"/>
            <a:ext cx="22574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2 291,2</a:t>
            </a:r>
            <a:r>
              <a:rPr lang="ru-RU" sz="2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отгруженной продукции</a:t>
            </a:r>
          </a:p>
        </p:txBody>
      </p:sp>
      <p:sp>
        <p:nvSpPr>
          <p:cNvPr id="3" name="AutoShape 2" descr="https://sharij.net/wp-content/uploads/2016/05/les-1024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24" descr="https://wmpics.pics/dl-JD78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6" descr="https://wmpics.pics/dl-JD78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28" descr="https://wmpics.pics/dl-JD78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D3ABDEF-0905-411C-9B56-0A563450C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10763" y="6614337"/>
            <a:ext cx="1533235" cy="25289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5</a:t>
            </a:fld>
            <a:endParaRPr lang="ru-RU" sz="1050" dirty="0">
              <a:solidFill>
                <a:prstClr val="black"/>
              </a:solidFill>
            </a:endParaRPr>
          </a:p>
        </p:txBody>
      </p:sp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5881074"/>
              </p:ext>
            </p:extLst>
          </p:nvPr>
        </p:nvGraphicFramePr>
        <p:xfrm>
          <a:off x="155575" y="4305718"/>
          <a:ext cx="4658630" cy="2498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50E5EFCD-195F-45D1-8F7B-65C742D9846E}"/>
              </a:ext>
            </a:extLst>
          </p:cNvPr>
          <p:cNvSpPr txBox="1"/>
          <p:nvPr/>
        </p:nvSpPr>
        <p:spPr>
          <a:xfrm>
            <a:off x="917575" y="4391370"/>
            <a:ext cx="3400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584D3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месяцам в 2026 году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Диаграмма 25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5928638"/>
              </p:ext>
            </p:extLst>
          </p:nvPr>
        </p:nvGraphicFramePr>
        <p:xfrm>
          <a:off x="4791867" y="4377252"/>
          <a:ext cx="4438761" cy="2434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8AFCC6F-64ED-4AF8-BA79-5020C21F0DAD}"/>
              </a:ext>
            </a:extLst>
          </p:cNvPr>
          <p:cNvSpPr/>
          <p:nvPr/>
        </p:nvSpPr>
        <p:spPr>
          <a:xfrm>
            <a:off x="0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2AA1D816-562A-4DD5-9835-1F64499C517E}"/>
              </a:ext>
            </a:extLst>
          </p:cNvPr>
          <p:cNvSpPr/>
          <p:nvPr/>
        </p:nvSpPr>
        <p:spPr>
          <a:xfrm>
            <a:off x="1186648" y="267825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ОТГРУЗКА ТОВАРОВ (РАБОТ И УСЛУГ)</a:t>
            </a:r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id="{EAE34B9C-9AFF-42A3-AA40-EDAC4CEDF0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6"/>
          <a:stretch/>
        </p:blipFill>
        <p:spPr bwMode="auto">
          <a:xfrm>
            <a:off x="4827027" y="2453223"/>
            <a:ext cx="3387005" cy="247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84BD92F-DFDC-4DFA-ACC9-C416F6FEAD9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2683" t="15220" r="14738" b="12831"/>
          <a:stretch/>
        </p:blipFill>
        <p:spPr>
          <a:xfrm>
            <a:off x="162657" y="114788"/>
            <a:ext cx="782219" cy="775440"/>
          </a:xfrm>
          <a:prstGeom prst="ellipse">
            <a:avLst/>
          </a:prstGeom>
          <a:ln w="57150">
            <a:solidFill>
              <a:srgbClr val="F3F3F3"/>
            </a:solidFill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D99AF51-49FC-4079-8AB9-94DA19025855}"/>
              </a:ext>
            </a:extLst>
          </p:cNvPr>
          <p:cNvSpPr txBox="1"/>
          <p:nvPr/>
        </p:nvSpPr>
        <p:spPr>
          <a:xfrm>
            <a:off x="199339" y="2960428"/>
            <a:ext cx="26574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81,3 %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действующих ценах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05B6DE3-E24B-4CBE-AF92-09D53569B6E9}"/>
              </a:ext>
            </a:extLst>
          </p:cNvPr>
          <p:cNvSpPr/>
          <p:nvPr/>
        </p:nvSpPr>
        <p:spPr>
          <a:xfrm>
            <a:off x="186517" y="3759913"/>
            <a:ext cx="14532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77,2 %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23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8608274" y="9607957"/>
            <a:ext cx="517425" cy="25808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44336781"/>
              </p:ext>
            </p:extLst>
          </p:nvPr>
        </p:nvGraphicFramePr>
        <p:xfrm>
          <a:off x="248550" y="2800516"/>
          <a:ext cx="4017817" cy="3158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2997692" y="5371021"/>
            <a:ext cx="674561" cy="2746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84,9*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3618554" y="5521475"/>
            <a:ext cx="253723" cy="485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087911820"/>
              </p:ext>
            </p:extLst>
          </p:nvPr>
        </p:nvGraphicFramePr>
        <p:xfrm>
          <a:off x="4507345" y="1754909"/>
          <a:ext cx="4636655" cy="376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 rot="16200000">
            <a:off x="4338230" y="3457660"/>
            <a:ext cx="487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5060106" y="1416355"/>
            <a:ext cx="335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Производство продукции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70353" y="5311392"/>
            <a:ext cx="772595" cy="3389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ИФО,  %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221530" y="4898135"/>
            <a:ext cx="744368" cy="35862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87A4D9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H="1" flipV="1">
            <a:off x="7960990" y="5077449"/>
            <a:ext cx="204624" cy="1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63EC792-423C-4030-88EF-917E3EF7D9FA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384433" y="5404156"/>
            <a:ext cx="529072" cy="2414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79,9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302140A-A52E-4D04-B563-7785E9FF6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60876" y="6923404"/>
            <a:ext cx="1673544" cy="20781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6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-179089" y="4338410"/>
            <a:ext cx="7216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644371" y="4960523"/>
            <a:ext cx="554754" cy="2338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83,6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2040" y="39609"/>
            <a:ext cx="942336" cy="77194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065" y="957960"/>
            <a:ext cx="3320288" cy="1813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084" b="58566" l="34249" r="60116">
                        <a14:foregroundMark x1="45087" y1="44356" x2="45087" y2="44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91" t="29268" r="39847" b="42005"/>
          <a:stretch/>
        </p:blipFill>
        <p:spPr>
          <a:xfrm rot="5400000">
            <a:off x="5652973" y="5428345"/>
            <a:ext cx="754625" cy="86336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7" t="3603" r="29100" b="68855"/>
          <a:stretch/>
        </p:blipFill>
        <p:spPr>
          <a:xfrm>
            <a:off x="7047596" y="5414933"/>
            <a:ext cx="1177868" cy="999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Номер слайда 1">
            <a:extLst>
              <a:ext uri="{FF2B5EF4-FFF2-40B4-BE49-F238E27FC236}">
                <a16:creationId xmlns:a16="http://schemas.microsoft.com/office/drawing/2014/main" id="{30D2CB8C-7B1F-4D23-AD6E-6FA021B34DDD}"/>
              </a:ext>
            </a:extLst>
          </p:cNvPr>
          <p:cNvSpPr txBox="1">
            <a:spLocks/>
          </p:cNvSpPr>
          <p:nvPr/>
        </p:nvSpPr>
        <p:spPr>
          <a:xfrm>
            <a:off x="8786445" y="6667429"/>
            <a:ext cx="392861" cy="186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164970" y="4911903"/>
            <a:ext cx="555042" cy="247838"/>
          </a:xfrm>
          <a:prstGeom prst="roundRect">
            <a:avLst/>
          </a:prstGeom>
          <a:solidFill>
            <a:srgbClr val="87A4D9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85,1</a:t>
            </a:r>
          </a:p>
        </p:txBody>
      </p:sp>
    </p:spTree>
    <p:extLst>
      <p:ext uri="{BB962C8B-B14F-4D97-AF65-F5344CB8AC3E}">
        <p14:creationId xmlns:p14="http://schemas.microsoft.com/office/powerpoint/2010/main" val="4160363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0" y="837082"/>
            <a:ext cx="9135201" cy="602091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63997950"/>
              </p:ext>
            </p:extLst>
          </p:nvPr>
        </p:nvGraphicFramePr>
        <p:xfrm>
          <a:off x="3255347" y="1279056"/>
          <a:ext cx="5400950" cy="2951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" y="1103924"/>
            <a:ext cx="3172178" cy="2605416"/>
          </a:xfrm>
          <a:prstGeom prst="rect">
            <a:avLst/>
          </a:prstGeom>
        </p:spPr>
      </p:pic>
      <p:sp>
        <p:nvSpPr>
          <p:cNvPr id="11" name="AutoShape 6" descr="https://static.tildacdn.com/tild3934-6161-4139-b531-393433376134/grass-png-clipart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4DB73C-AD41-49BB-B1AE-60DEF115F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29451" y="3596778"/>
            <a:ext cx="567875" cy="2844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125,1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74157" y="3599525"/>
            <a:ext cx="650671" cy="2844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86,2*</a:t>
            </a:r>
          </a:p>
        </p:txBody>
      </p:sp>
      <p:pic>
        <p:nvPicPr>
          <p:cNvPr id="24" name="Picture 22" descr="http://s39.radikal.ru/i085/1105/9d/30c1ae4d55d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355" y="4668882"/>
            <a:ext cx="4039392" cy="199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1181705994"/>
              </p:ext>
            </p:extLst>
          </p:nvPr>
        </p:nvGraphicFramePr>
        <p:xfrm>
          <a:off x="-62379" y="4314051"/>
          <a:ext cx="4943427" cy="2605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Скругленный прямоугольник 33"/>
          <p:cNvSpPr/>
          <p:nvPr/>
        </p:nvSpPr>
        <p:spPr>
          <a:xfrm>
            <a:off x="7764394" y="3525378"/>
            <a:ext cx="810507" cy="3679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flipH="1">
            <a:off x="7516132" y="3730468"/>
            <a:ext cx="214570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1534479" y="4095679"/>
            <a:ext cx="2231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Наличие скота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9FC75-D291-E272-68BD-912A353C83EB}"/>
              </a:ext>
            </a:extLst>
          </p:cNvPr>
          <p:cNvSpPr txBox="1"/>
          <p:nvPr/>
        </p:nvSpPr>
        <p:spPr>
          <a:xfrm>
            <a:off x="144350" y="4599444"/>
            <a:ext cx="5485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голов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" y="1229411"/>
            <a:ext cx="3271617" cy="2451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426" b="68333" l="19800" r="81000">
                        <a14:foregroundMark x1="30300" y1="38889" x2="30300" y2="38889"/>
                        <a14:foregroundMark x1="36300" y1="47685" x2="36300" y2="47685"/>
                        <a14:foregroundMark x1="31000" y1="47407" x2="31000" y2="47407"/>
                      </a14:backgroundRemoval>
                    </a14:imgEffect>
                    <a14:imgEffect>
                      <a14:colorTemperature colorTemp="7036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38" t="23059" r="19535" b="30982"/>
          <a:stretch/>
        </p:blipFill>
        <p:spPr>
          <a:xfrm>
            <a:off x="5293286" y="3286429"/>
            <a:ext cx="932859" cy="62069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7BCBE83-1C09-4122-AE19-4169C2BEAAD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2040" y="39609"/>
            <a:ext cx="942336" cy="77194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0FEAEE0-F0BD-4F98-88D3-B9383E5F6487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624DDEC-4A88-4E4B-BA66-5157817E50C7}"/>
              </a:ext>
            </a:extLst>
          </p:cNvPr>
          <p:cNvSpPr/>
          <p:nvPr/>
        </p:nvSpPr>
        <p:spPr>
          <a:xfrm>
            <a:off x="3871867" y="97148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Надой молока на 1 корову в </a:t>
            </a:r>
          </a:p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 предприятиях, кг</a:t>
            </a:r>
          </a:p>
        </p:txBody>
      </p:sp>
    </p:spTree>
    <p:extLst>
      <p:ext uri="{BB962C8B-B14F-4D97-AF65-F5344CB8AC3E}">
        <p14:creationId xmlns:p14="http://schemas.microsoft.com/office/powerpoint/2010/main" val="117474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F00ED-FE1E-0753-C300-FB34C1E24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AF7FD68-D7D3-86DA-67C7-2AA4FEF1FF5A}"/>
              </a:ext>
            </a:extLst>
          </p:cNvPr>
          <p:cNvSpPr/>
          <p:nvPr/>
        </p:nvSpPr>
        <p:spPr>
          <a:xfrm>
            <a:off x="9202" y="892719"/>
            <a:ext cx="9135201" cy="6020918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6AD09AF-F9F8-4795-108B-C4AC7573B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F2131A9B-3542-74DB-48AF-8ECB68484D7C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ИНВЕСТИЦИИ В ОСНОВНОЙ КАПИТАЛ</a:t>
            </a:r>
          </a:p>
        </p:txBody>
      </p:sp>
      <p:grpSp>
        <p:nvGrpSpPr>
          <p:cNvPr id="36" name="object 13">
            <a:extLst>
              <a:ext uri="{FF2B5EF4-FFF2-40B4-BE49-F238E27FC236}">
                <a16:creationId xmlns:a16="http://schemas.microsoft.com/office/drawing/2014/main" id="{64095F80-ABB0-AFB2-E604-D71DA6EB9DA1}"/>
              </a:ext>
            </a:extLst>
          </p:cNvPr>
          <p:cNvGrpSpPr/>
          <p:nvPr/>
        </p:nvGrpSpPr>
        <p:grpSpPr>
          <a:xfrm>
            <a:off x="85550" y="0"/>
            <a:ext cx="888831" cy="832919"/>
            <a:chOff x="1057664" y="3076450"/>
            <a:chExt cx="1059815" cy="1059815"/>
          </a:xfrm>
          <a:solidFill>
            <a:schemeClr val="accent1">
              <a:lumMod val="75000"/>
            </a:schemeClr>
          </a:solidFill>
        </p:grpSpPr>
        <p:sp>
          <p:nvSpPr>
            <p:cNvPr id="37" name="object 14">
              <a:extLst>
                <a:ext uri="{FF2B5EF4-FFF2-40B4-BE49-F238E27FC236}">
                  <a16:creationId xmlns:a16="http://schemas.microsoft.com/office/drawing/2014/main" id="{AE50BF1B-E3F9-E9F3-2DC0-2F387EC51745}"/>
                </a:ext>
              </a:extLst>
            </p:cNvPr>
            <p:cNvSpPr/>
            <p:nvPr/>
          </p:nvSpPr>
          <p:spPr>
            <a:xfrm>
              <a:off x="1057664" y="3076450"/>
              <a:ext cx="1059815" cy="1059815"/>
            </a:xfrm>
            <a:custGeom>
              <a:avLst/>
              <a:gdLst/>
              <a:ahLst/>
              <a:cxnLst/>
              <a:rect l="l" t="t" r="r" b="b"/>
              <a:pathLst>
                <a:path w="1059814" h="1059814">
                  <a:moveTo>
                    <a:pt x="529722" y="0"/>
                  </a:moveTo>
                  <a:lnTo>
                    <a:pt x="481506" y="2164"/>
                  </a:lnTo>
                  <a:lnTo>
                    <a:pt x="434504" y="8534"/>
                  </a:lnTo>
                  <a:lnTo>
                    <a:pt x="388901" y="18922"/>
                  </a:lnTo>
                  <a:lnTo>
                    <a:pt x="344885" y="33142"/>
                  </a:lnTo>
                  <a:lnTo>
                    <a:pt x="302643" y="51005"/>
                  </a:lnTo>
                  <a:lnTo>
                    <a:pt x="262361" y="72326"/>
                  </a:lnTo>
                  <a:lnTo>
                    <a:pt x="224228" y="96918"/>
                  </a:lnTo>
                  <a:lnTo>
                    <a:pt x="188429" y="124593"/>
                  </a:lnTo>
                  <a:lnTo>
                    <a:pt x="155152" y="155165"/>
                  </a:lnTo>
                  <a:lnTo>
                    <a:pt x="124584" y="188447"/>
                  </a:lnTo>
                  <a:lnTo>
                    <a:pt x="96912" y="224251"/>
                  </a:lnTo>
                  <a:lnTo>
                    <a:pt x="72322" y="262392"/>
                  </a:lnTo>
                  <a:lnTo>
                    <a:pt x="51003" y="302682"/>
                  </a:lnTo>
                  <a:lnTo>
                    <a:pt x="33140" y="344934"/>
                  </a:lnTo>
                  <a:lnTo>
                    <a:pt x="18922" y="388961"/>
                  </a:lnTo>
                  <a:lnTo>
                    <a:pt x="8534" y="434577"/>
                  </a:lnTo>
                  <a:lnTo>
                    <a:pt x="2164" y="481594"/>
                  </a:lnTo>
                  <a:lnTo>
                    <a:pt x="0" y="529826"/>
                  </a:lnTo>
                  <a:lnTo>
                    <a:pt x="2164" y="578043"/>
                  </a:lnTo>
                  <a:lnTo>
                    <a:pt x="8534" y="625048"/>
                  </a:lnTo>
                  <a:lnTo>
                    <a:pt x="18922" y="670655"/>
                  </a:lnTo>
                  <a:lnTo>
                    <a:pt x="33140" y="714676"/>
                  </a:lnTo>
                  <a:lnTo>
                    <a:pt x="51003" y="756925"/>
                  </a:lnTo>
                  <a:lnTo>
                    <a:pt x="72322" y="797214"/>
                  </a:lnTo>
                  <a:lnTo>
                    <a:pt x="96912" y="835356"/>
                  </a:lnTo>
                  <a:lnTo>
                    <a:pt x="124584" y="871163"/>
                  </a:lnTo>
                  <a:lnTo>
                    <a:pt x="155152" y="904448"/>
                  </a:lnTo>
                  <a:lnTo>
                    <a:pt x="188429" y="935025"/>
                  </a:lnTo>
                  <a:lnTo>
                    <a:pt x="224228" y="962706"/>
                  </a:lnTo>
                  <a:lnTo>
                    <a:pt x="262361" y="987303"/>
                  </a:lnTo>
                  <a:lnTo>
                    <a:pt x="302643" y="1008630"/>
                  </a:lnTo>
                  <a:lnTo>
                    <a:pt x="344885" y="1026499"/>
                  </a:lnTo>
                  <a:lnTo>
                    <a:pt x="388901" y="1040723"/>
                  </a:lnTo>
                  <a:lnTo>
                    <a:pt x="434504" y="1051115"/>
                  </a:lnTo>
                  <a:lnTo>
                    <a:pt x="481506" y="1057487"/>
                  </a:lnTo>
                  <a:lnTo>
                    <a:pt x="529722" y="1059653"/>
                  </a:lnTo>
                  <a:lnTo>
                    <a:pt x="577920" y="1057487"/>
                  </a:lnTo>
                  <a:lnTo>
                    <a:pt x="624908" y="1051115"/>
                  </a:lnTo>
                  <a:lnTo>
                    <a:pt x="670498" y="1040723"/>
                  </a:lnTo>
                  <a:lnTo>
                    <a:pt x="714503" y="1026499"/>
                  </a:lnTo>
                  <a:lnTo>
                    <a:pt x="756735" y="1008630"/>
                  </a:lnTo>
                  <a:lnTo>
                    <a:pt x="797008" y="987303"/>
                  </a:lnTo>
                  <a:lnTo>
                    <a:pt x="835135" y="962706"/>
                  </a:lnTo>
                  <a:lnTo>
                    <a:pt x="870928" y="935025"/>
                  </a:lnTo>
                  <a:lnTo>
                    <a:pt x="904200" y="904448"/>
                  </a:lnTo>
                  <a:lnTo>
                    <a:pt x="934764" y="871163"/>
                  </a:lnTo>
                  <a:lnTo>
                    <a:pt x="962433" y="835356"/>
                  </a:lnTo>
                  <a:lnTo>
                    <a:pt x="987020" y="797214"/>
                  </a:lnTo>
                  <a:lnTo>
                    <a:pt x="1008338" y="756925"/>
                  </a:lnTo>
                  <a:lnTo>
                    <a:pt x="1026199" y="714676"/>
                  </a:lnTo>
                  <a:lnTo>
                    <a:pt x="1040417" y="670655"/>
                  </a:lnTo>
                  <a:lnTo>
                    <a:pt x="1050805" y="625048"/>
                  </a:lnTo>
                  <a:lnTo>
                    <a:pt x="1057174" y="578043"/>
                  </a:lnTo>
                  <a:lnTo>
                    <a:pt x="1059339" y="529826"/>
                  </a:lnTo>
                  <a:lnTo>
                    <a:pt x="1057174" y="481594"/>
                  </a:lnTo>
                  <a:lnTo>
                    <a:pt x="1050805" y="434577"/>
                  </a:lnTo>
                  <a:lnTo>
                    <a:pt x="1040417" y="388961"/>
                  </a:lnTo>
                  <a:lnTo>
                    <a:pt x="1026199" y="344934"/>
                  </a:lnTo>
                  <a:lnTo>
                    <a:pt x="1008338" y="302682"/>
                  </a:lnTo>
                  <a:lnTo>
                    <a:pt x="987020" y="262392"/>
                  </a:lnTo>
                  <a:lnTo>
                    <a:pt x="962433" y="224251"/>
                  </a:lnTo>
                  <a:lnTo>
                    <a:pt x="934764" y="188447"/>
                  </a:lnTo>
                  <a:lnTo>
                    <a:pt x="904200" y="155165"/>
                  </a:lnTo>
                  <a:lnTo>
                    <a:pt x="870928" y="124593"/>
                  </a:lnTo>
                  <a:lnTo>
                    <a:pt x="835135" y="96918"/>
                  </a:lnTo>
                  <a:lnTo>
                    <a:pt x="797008" y="72326"/>
                  </a:lnTo>
                  <a:lnTo>
                    <a:pt x="756735" y="51005"/>
                  </a:lnTo>
                  <a:lnTo>
                    <a:pt x="714503" y="33142"/>
                  </a:lnTo>
                  <a:lnTo>
                    <a:pt x="670498" y="18922"/>
                  </a:lnTo>
                  <a:lnTo>
                    <a:pt x="624908" y="8534"/>
                  </a:lnTo>
                  <a:lnTo>
                    <a:pt x="577920" y="2164"/>
                  </a:lnTo>
                  <a:lnTo>
                    <a:pt x="529722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38" name="object 15">
              <a:extLst>
                <a:ext uri="{FF2B5EF4-FFF2-40B4-BE49-F238E27FC236}">
                  <a16:creationId xmlns:a16="http://schemas.microsoft.com/office/drawing/2014/main" id="{B80CB489-A220-48BD-01DF-3931EF33856C}"/>
                </a:ext>
              </a:extLst>
            </p:cNvPr>
            <p:cNvSpPr/>
            <p:nvPr/>
          </p:nvSpPr>
          <p:spPr>
            <a:xfrm>
              <a:off x="1341843" y="3654653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59" h="22860">
                  <a:moveTo>
                    <a:pt x="18847" y="0"/>
                  </a:moveTo>
                  <a:lnTo>
                    <a:pt x="0" y="3978"/>
                  </a:lnTo>
                  <a:lnTo>
                    <a:pt x="3978" y="22721"/>
                  </a:lnTo>
                  <a:lnTo>
                    <a:pt x="22826" y="18847"/>
                  </a:lnTo>
                  <a:lnTo>
                    <a:pt x="188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pic>
          <p:nvPicPr>
            <p:cNvPr id="39" name="object 16">
              <a:extLst>
                <a:ext uri="{FF2B5EF4-FFF2-40B4-BE49-F238E27FC236}">
                  <a16:creationId xmlns:a16="http://schemas.microsoft.com/office/drawing/2014/main" id="{8ED15092-8225-0E22-F084-0C5C5867FA8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38554" y="3233197"/>
              <a:ext cx="675536" cy="750757"/>
            </a:xfrm>
            <a:prstGeom prst="rect">
              <a:avLst/>
            </a:prstGeom>
            <a:grpFill/>
          </p:spPr>
        </p:pic>
      </p:grpSp>
      <p:graphicFrame>
        <p:nvGraphicFramePr>
          <p:cNvPr id="41" name="Диаграмма 40">
            <a:extLst>
              <a:ext uri="{FF2B5EF4-FFF2-40B4-BE49-F238E27FC236}">
                <a16:creationId xmlns:a16="http://schemas.microsoft.com/office/drawing/2014/main" id="{DCDBEF99-C8DD-BD91-9FFD-8F3E3CAB8E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2659732"/>
              </p:ext>
            </p:extLst>
          </p:nvPr>
        </p:nvGraphicFramePr>
        <p:xfrm>
          <a:off x="55183" y="3039670"/>
          <a:ext cx="5688931" cy="365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C5CBC07-DEE8-CA78-BA31-FEB093BF6DE3}"/>
              </a:ext>
            </a:extLst>
          </p:cNvPr>
          <p:cNvSpPr/>
          <p:nvPr/>
        </p:nvSpPr>
        <p:spPr>
          <a:xfrm>
            <a:off x="-347653" y="2636699"/>
            <a:ext cx="58394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73E8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Динамика инвестиций в основной капитал  по видам экономической деятельности,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73E8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млн.руб.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73E8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4AC3FC41-CA9D-C9BF-0A07-555FD0F3E989}"/>
              </a:ext>
            </a:extLst>
          </p:cNvPr>
          <p:cNvSpPr/>
          <p:nvPr/>
        </p:nvSpPr>
        <p:spPr>
          <a:xfrm>
            <a:off x="5167412" y="724277"/>
            <a:ext cx="1097736" cy="1054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080" marR="0" lvl="0" indent="0" algn="l" defTabSz="914400" rtl="0" eaLnBrk="1" fontAlgn="auto" latinLnBrk="0" hangingPunct="1">
              <a:lnSpc>
                <a:spcPts val="74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49,6</a:t>
            </a:r>
            <a:r>
              <a:rPr kumimoji="0" lang="ru-RU" sz="2400" b="1" i="0" u="none" strike="noStrike" kern="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%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39587FFF-A3E7-5D81-4AD5-446A09238599}"/>
              </a:ext>
            </a:extLst>
          </p:cNvPr>
          <p:cNvSpPr/>
          <p:nvPr/>
        </p:nvSpPr>
        <p:spPr>
          <a:xfrm>
            <a:off x="6226591" y="1208097"/>
            <a:ext cx="2559854" cy="385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2725" marR="226695" lvl="0" indent="0" algn="l" defTabSz="914400" rtl="0" eaLnBrk="1" fontAlgn="auto" latinLnBrk="0" hangingPunct="1">
              <a:lnSpc>
                <a:spcPct val="101499"/>
              </a:lnSpc>
              <a:spcBef>
                <a:spcPts val="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Номер слайда 1">
            <a:extLst>
              <a:ext uri="{FF2B5EF4-FFF2-40B4-BE49-F238E27FC236}">
                <a16:creationId xmlns:a16="http://schemas.microsoft.com/office/drawing/2014/main" id="{BBD37AE0-6AFF-444B-AA16-58A35F506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8BF692-AFB4-80A6-983C-5C3600741E25}"/>
              </a:ext>
            </a:extLst>
          </p:cNvPr>
          <p:cNvSpPr txBox="1"/>
          <p:nvPr/>
        </p:nvSpPr>
        <p:spPr>
          <a:xfrm>
            <a:off x="490407" y="1133044"/>
            <a:ext cx="40963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124,0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млн.руб.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Объем инвестиций в основной капитал по полному кругу предприятий + ИП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4336D32-53C4-96F5-E46D-D4972E8139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5897667"/>
              </p:ext>
            </p:extLst>
          </p:nvPr>
        </p:nvGraphicFramePr>
        <p:xfrm>
          <a:off x="4488394" y="2847717"/>
          <a:ext cx="3956792" cy="3016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3E2B0DE-25DD-7EC3-AFCE-6B428C06F54B}"/>
              </a:ext>
            </a:extLst>
          </p:cNvPr>
          <p:cNvSpPr txBox="1"/>
          <p:nvPr/>
        </p:nvSpPr>
        <p:spPr>
          <a:xfrm>
            <a:off x="6916452" y="3453004"/>
            <a:ext cx="2796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Частные инвестиции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D5BADB-E4BC-5111-503A-90A8D52901CD}"/>
              </a:ext>
            </a:extLst>
          </p:cNvPr>
          <p:cNvSpPr txBox="1"/>
          <p:nvPr/>
        </p:nvSpPr>
        <p:spPr>
          <a:xfrm>
            <a:off x="3813864" y="5952254"/>
            <a:ext cx="2796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Бюджетные инвестиции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B4B5C72-05A3-B64F-FE17-067EED3F6ABA}"/>
              </a:ext>
            </a:extLst>
          </p:cNvPr>
          <p:cNvSpPr/>
          <p:nvPr/>
        </p:nvSpPr>
        <p:spPr>
          <a:xfrm>
            <a:off x="4571998" y="6317519"/>
            <a:ext cx="1172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 – </a:t>
            </a:r>
            <a:r>
              <a:rPr lang="ru-RU" sz="1200" b="1" kern="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57,6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bject 40">
            <a:extLst>
              <a:ext uri="{FF2B5EF4-FFF2-40B4-BE49-F238E27FC236}">
                <a16:creationId xmlns:a16="http://schemas.microsoft.com/office/drawing/2014/main" id="{023A778F-B516-819D-60D9-35E9B7BE9A0C}"/>
              </a:ext>
            </a:extLst>
          </p:cNvPr>
          <p:cNvSpPr txBox="1"/>
          <p:nvPr/>
        </p:nvSpPr>
        <p:spPr>
          <a:xfrm>
            <a:off x="5057305" y="2692657"/>
            <a:ext cx="3925570" cy="49917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16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Доля</a:t>
            </a:r>
            <a:r>
              <a:rPr kumimoji="0" sz="1600" b="1" i="0" u="none" strike="noStrike" kern="0" cap="none" spc="5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</a:t>
            </a:r>
            <a:r>
              <a:rPr kumimoji="0" sz="1600" b="1" i="0" u="none" strike="noStrike" kern="0" cap="none" spc="6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общем</a:t>
            </a:r>
            <a:r>
              <a:rPr kumimoji="0" sz="1600" b="1" i="0" u="none" strike="noStrike" kern="0" cap="none" spc="4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объеме</a:t>
            </a:r>
            <a:r>
              <a:rPr kumimoji="0" sz="1600" b="1" i="0" u="none" strike="noStrike" kern="0" cap="none" spc="6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инвестиций</a:t>
            </a:r>
            <a:r>
              <a:rPr kumimoji="0" sz="1600" b="1" i="0" u="none" strike="noStrike" kern="0" cap="none" spc="6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основной</a:t>
            </a:r>
            <a:r>
              <a:rPr kumimoji="0" sz="1600" b="1" i="0" u="none" strike="noStrike" kern="0" cap="none" spc="45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капитал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4584D3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F51B44EF-54B7-C0CB-702F-A88454759A9E}"/>
              </a:ext>
            </a:extLst>
          </p:cNvPr>
          <p:cNvGrpSpPr/>
          <p:nvPr/>
        </p:nvGrpSpPr>
        <p:grpSpPr>
          <a:xfrm>
            <a:off x="7512248" y="3757790"/>
            <a:ext cx="1622550" cy="340360"/>
            <a:chOff x="3230782" y="1535182"/>
            <a:chExt cx="3877223" cy="340360"/>
          </a:xfrm>
        </p:grpSpPr>
        <p:sp>
          <p:nvSpPr>
            <p:cNvPr id="12" name="object 45">
              <a:extLst>
                <a:ext uri="{FF2B5EF4-FFF2-40B4-BE49-F238E27FC236}">
                  <a16:creationId xmlns:a16="http://schemas.microsoft.com/office/drawing/2014/main" id="{60079AF6-0FD3-4F5D-13A6-2E178027B81B}"/>
                </a:ext>
              </a:extLst>
            </p:cNvPr>
            <p:cNvSpPr/>
            <p:nvPr/>
          </p:nvSpPr>
          <p:spPr>
            <a:xfrm>
              <a:off x="3230782" y="1535182"/>
              <a:ext cx="418465" cy="340360"/>
            </a:xfrm>
            <a:custGeom>
              <a:avLst/>
              <a:gdLst/>
              <a:ahLst/>
              <a:cxnLst/>
              <a:rect l="l" t="t" r="r" b="b"/>
              <a:pathLst>
                <a:path w="418465" h="340360">
                  <a:moveTo>
                    <a:pt x="0" y="340303"/>
                  </a:moveTo>
                  <a:lnTo>
                    <a:pt x="417997" y="0"/>
                  </a:lnTo>
                </a:path>
              </a:pathLst>
            </a:cu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id="{DF7BCBD2-ED5E-D535-38CA-53FC275A1577}"/>
                </a:ext>
              </a:extLst>
            </p:cNvPr>
            <p:cNvCxnSpPr>
              <a:cxnSpLocks/>
            </p:cNvCxnSpPr>
            <p:nvPr/>
          </p:nvCxnSpPr>
          <p:spPr>
            <a:xfrm>
              <a:off x="3649245" y="1535182"/>
              <a:ext cx="3458760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500DADD7-6B7B-4BE4-EF77-4E8AB3F4D24D}"/>
              </a:ext>
            </a:extLst>
          </p:cNvPr>
          <p:cNvGrpSpPr/>
          <p:nvPr/>
        </p:nvGrpSpPr>
        <p:grpSpPr>
          <a:xfrm flipH="1" flipV="1">
            <a:off x="4267200" y="5835341"/>
            <a:ext cx="2149272" cy="393911"/>
            <a:chOff x="3399661" y="1378151"/>
            <a:chExt cx="3684278" cy="340360"/>
          </a:xfrm>
        </p:grpSpPr>
        <p:sp>
          <p:nvSpPr>
            <p:cNvPr id="18" name="object 45">
              <a:extLst>
                <a:ext uri="{FF2B5EF4-FFF2-40B4-BE49-F238E27FC236}">
                  <a16:creationId xmlns:a16="http://schemas.microsoft.com/office/drawing/2014/main" id="{0AC0E2E8-27C3-C3E7-FCEA-424D6310FD7B}"/>
                </a:ext>
              </a:extLst>
            </p:cNvPr>
            <p:cNvSpPr/>
            <p:nvPr/>
          </p:nvSpPr>
          <p:spPr>
            <a:xfrm>
              <a:off x="3399661" y="1378151"/>
              <a:ext cx="418464" cy="340360"/>
            </a:xfrm>
            <a:custGeom>
              <a:avLst/>
              <a:gdLst/>
              <a:ahLst/>
              <a:cxnLst/>
              <a:rect l="l" t="t" r="r" b="b"/>
              <a:pathLst>
                <a:path w="418465" h="340360">
                  <a:moveTo>
                    <a:pt x="0" y="340303"/>
                  </a:moveTo>
                  <a:lnTo>
                    <a:pt x="417997" y="0"/>
                  </a:lnTo>
                </a:path>
              </a:pathLst>
            </a:custGeom>
            <a:ln w="28575">
              <a:solidFill>
                <a:srgbClr val="9CDC57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2463014A-A141-FCBC-3680-DE9EC19C24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18125" y="1378151"/>
              <a:ext cx="3265814" cy="18043"/>
            </a:xfrm>
            <a:prstGeom prst="line">
              <a:avLst/>
            </a:prstGeom>
            <a:ln w="28575">
              <a:solidFill>
                <a:srgbClr val="9CDC57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438249C-2D2C-BEC2-3BEE-966B93D78467}"/>
              </a:ext>
            </a:extLst>
          </p:cNvPr>
          <p:cNvSpPr/>
          <p:nvPr/>
        </p:nvSpPr>
        <p:spPr>
          <a:xfrm>
            <a:off x="7820656" y="3787733"/>
            <a:ext cx="1172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 – </a:t>
            </a:r>
            <a:r>
              <a:rPr lang="ru-RU" sz="1200" b="1" kern="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49,0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288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0A0A2FE2-8074-40FF-BC62-13E1ACB0F5F4}"/>
              </a:ext>
            </a:extLst>
          </p:cNvPr>
          <p:cNvSpPr/>
          <p:nvPr/>
        </p:nvSpPr>
        <p:spPr>
          <a:xfrm>
            <a:off x="-43367" y="911282"/>
            <a:ext cx="9162413" cy="6020918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94E2CB-1403-4D91-A654-DE058607B9A2}"/>
              </a:ext>
            </a:extLst>
          </p:cNvPr>
          <p:cNvSpPr txBox="1"/>
          <p:nvPr/>
        </p:nvSpPr>
        <p:spPr>
          <a:xfrm>
            <a:off x="811373" y="1423281"/>
            <a:ext cx="22574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43,8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подрядных работ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99AF51-49FC-4079-8AB9-94DA19025855}"/>
              </a:ext>
            </a:extLst>
          </p:cNvPr>
          <p:cNvSpPr txBox="1"/>
          <p:nvPr/>
        </p:nvSpPr>
        <p:spPr>
          <a:xfrm>
            <a:off x="6619890" y="1510657"/>
            <a:ext cx="14358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82,1 %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ИФО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BE7D1D3-611E-4AFA-9482-9950F5C3A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7503" y="6638739"/>
            <a:ext cx="895926" cy="169847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10390027"/>
              </p:ext>
            </p:extLst>
          </p:nvPr>
        </p:nvGraphicFramePr>
        <p:xfrm>
          <a:off x="38935" y="3201959"/>
          <a:ext cx="4116581" cy="249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3005559" y="5191017"/>
            <a:ext cx="483988" cy="23280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83,3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281178" y="5191017"/>
            <a:ext cx="482138" cy="25939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155,8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671622817"/>
              </p:ext>
            </p:extLst>
          </p:nvPr>
        </p:nvGraphicFramePr>
        <p:xfrm>
          <a:off x="4706943" y="3226894"/>
          <a:ext cx="3932569" cy="2616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5" name="Прямая со стрелкой 24"/>
          <p:cNvCxnSpPr/>
          <p:nvPr/>
        </p:nvCxnSpPr>
        <p:spPr>
          <a:xfrm flipH="1">
            <a:off x="3509014" y="5284241"/>
            <a:ext cx="244928" cy="0"/>
          </a:xfrm>
          <a:prstGeom prst="straightConnector1">
            <a:avLst/>
          </a:prstGeom>
          <a:ln w="952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"/>
          <p:cNvSpPr txBox="1"/>
          <p:nvPr/>
        </p:nvSpPr>
        <p:spPr>
          <a:xfrm>
            <a:off x="4594813" y="3385839"/>
            <a:ext cx="795244" cy="247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7" name="TextBox 2"/>
          <p:cNvSpPr txBox="1"/>
          <p:nvPr/>
        </p:nvSpPr>
        <p:spPr>
          <a:xfrm>
            <a:off x="0" y="3385839"/>
            <a:ext cx="795244" cy="247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65411" y="5177867"/>
            <a:ext cx="760959" cy="2937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ИФО, %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865300" y="5284241"/>
            <a:ext cx="468243" cy="2258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900" dirty="0">
                <a:latin typeface="Times New Roman" panose="02020603050405020304" pitchFamily="18" charset="0"/>
              </a:rPr>
              <a:t>46,7</a:t>
            </a:r>
            <a:endParaRPr lang="ru-RU" sz="900" dirty="0"/>
          </a:p>
        </p:txBody>
      </p:sp>
      <p:cxnSp>
        <p:nvCxnSpPr>
          <p:cNvPr id="20" name="Прямая со стрелкой 19"/>
          <p:cNvCxnSpPr>
            <a:cxnSpLocks/>
          </p:cNvCxnSpPr>
          <p:nvPr/>
        </p:nvCxnSpPr>
        <p:spPr>
          <a:xfrm flipH="1">
            <a:off x="7947447" y="5443414"/>
            <a:ext cx="2165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848044" y="5926009"/>
            <a:ext cx="4071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ru-RU" sz="10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январе - марте подрядные работы не производили в связи с отсутствием   заказов.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EFBB5B83-8157-4349-959E-7D276F49608B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ПОДРЯДНЫЕ РАБОТЫ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0C15B495-BB90-42C6-BCE5-C67D7928502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134237" y="6173"/>
            <a:ext cx="791458" cy="864014"/>
          </a:xfrm>
          <a:prstGeom prst="rect">
            <a:avLst/>
          </a:prstGeom>
          <a:ln>
            <a:noFill/>
          </a:ln>
        </p:spPr>
      </p:pic>
      <p:sp>
        <p:nvSpPr>
          <p:cNvPr id="34" name="Полилиния: фигура 26">
            <a:extLst>
              <a:ext uri="{FF2B5EF4-FFF2-40B4-BE49-F238E27FC236}">
                <a16:creationId xmlns:a16="http://schemas.microsoft.com/office/drawing/2014/main" id="{502DFE31-5152-428D-B66C-4921FFC4F2C6}"/>
              </a:ext>
            </a:extLst>
          </p:cNvPr>
          <p:cNvSpPr/>
          <p:nvPr/>
        </p:nvSpPr>
        <p:spPr>
          <a:xfrm rot="16200000">
            <a:off x="3671886" y="518107"/>
            <a:ext cx="2123293" cy="3008578"/>
          </a:xfrm>
          <a:prstGeom prst="rect">
            <a:avLst/>
          </a:prstGeom>
          <a:blipFill dpi="0" rotWithShape="0">
            <a:blip r:embed="rId7">
              <a:alphaModFix amt="99000"/>
            </a:blip>
            <a:srcRect/>
            <a:stretch>
              <a:fillRect b="-31192"/>
            </a:stretch>
          </a:blipFill>
          <a:ln w="57150" cap="flat" cmpd="sng" algn="ctr">
            <a:noFill/>
            <a:prstDash val="solid"/>
            <a:miter lim="800000"/>
          </a:ln>
          <a:effectLst>
            <a:softEdge rad="127000"/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765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43" b="0" i="0" u="none" strike="noStrike" kern="0" cap="none" spc="0" normalizeH="0" baseline="0" noProof="0" dirty="0">
              <a:ln>
                <a:noFill/>
              </a:ln>
              <a:solidFill>
                <a:srgbClr val="E21E3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8252846" y="5296551"/>
            <a:ext cx="760959" cy="2937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ИФО, %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F0EBCB0-35E2-4968-A7D7-B34E2D020611}"/>
              </a:ext>
            </a:extLst>
          </p:cNvPr>
          <p:cNvSpPr/>
          <p:nvPr/>
        </p:nvSpPr>
        <p:spPr>
          <a:xfrm>
            <a:off x="161532" y="592600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</a:rPr>
              <a:t> Объём подрядных работ снизился за счёт сокращения работ по ремонту </a:t>
            </a:r>
          </a:p>
          <a:p>
            <a:pPr lvl="0" algn="just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объектов в АО «Транспневматика».</a:t>
            </a:r>
            <a:endParaRPr lang="ru-RU" sz="9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15759" y="5284241"/>
            <a:ext cx="2872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endParaRPr lang="ru-RU" sz="3600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75652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здушный поток">
    <a:majorFont>
      <a:latin typeface="Trebuchet MS"/>
      <a:ea typeface=""/>
      <a:cs typeface=""/>
      <a:font script="Jpan" typeface="HGｺﾞｼｯｸM"/>
      <a:font script="Hang" typeface="HY그래픽B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/>
      <a:ea typeface=""/>
      <a:cs typeface=""/>
      <a:font script="Jpan" typeface="HGｺﾞｼｯｸM"/>
      <a:font script="Hang" typeface="HY그래픽M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50394</TotalTime>
  <Words>1355</Words>
  <Application>Microsoft Office PowerPoint</Application>
  <PresentationFormat>Экран (4:3)</PresentationFormat>
  <Paragraphs>474</Paragraphs>
  <Slides>25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25</vt:i4>
      </vt:variant>
    </vt:vector>
  </HeadingPairs>
  <TitlesOfParts>
    <vt:vector size="42" baseType="lpstr">
      <vt:lpstr>맑은 고딕</vt:lpstr>
      <vt:lpstr>PMingLiU-ExtB</vt:lpstr>
      <vt:lpstr>Aharoni</vt:lpstr>
      <vt:lpstr>Arial</vt:lpstr>
      <vt:lpstr>Arial Black</vt:lpstr>
      <vt:lpstr>Bookman Old Style</vt:lpstr>
      <vt:lpstr>Calibri</vt:lpstr>
      <vt:lpstr>Calibri Light</vt:lpstr>
      <vt:lpstr>Georgia</vt:lpstr>
      <vt:lpstr>Poppins Light</vt:lpstr>
      <vt:lpstr>Times New Roman</vt:lpstr>
      <vt:lpstr>Trebuchet MS</vt:lpstr>
      <vt:lpstr>Vrinda</vt:lpstr>
      <vt:lpstr>Тема Office</vt:lpstr>
      <vt:lpstr>Воздушный поток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Art-PC-1173-01</dc:creator>
  <cp:lastModifiedBy>Art-PC-1211-01</cp:lastModifiedBy>
  <cp:revision>3866</cp:revision>
  <cp:lastPrinted>2026-05-05T10:29:43Z</cp:lastPrinted>
  <dcterms:created xsi:type="dcterms:W3CDTF">2019-01-28T08:09:05Z</dcterms:created>
  <dcterms:modified xsi:type="dcterms:W3CDTF">2026-05-07T07:57:08Z</dcterms:modified>
</cp:coreProperties>
</file>